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36"/>
  </p:notesMasterIdLst>
  <p:sldIdLst>
    <p:sldId id="257" r:id="rId2"/>
    <p:sldId id="266" r:id="rId3"/>
    <p:sldId id="283" r:id="rId4"/>
    <p:sldId id="269" r:id="rId5"/>
    <p:sldId id="267" r:id="rId6"/>
    <p:sldId id="270" r:id="rId7"/>
    <p:sldId id="290" r:id="rId8"/>
    <p:sldId id="277" r:id="rId9"/>
    <p:sldId id="258" r:id="rId10"/>
    <p:sldId id="259" r:id="rId11"/>
    <p:sldId id="260" r:id="rId12"/>
    <p:sldId id="261" r:id="rId13"/>
    <p:sldId id="262" r:id="rId14"/>
    <p:sldId id="264" r:id="rId15"/>
    <p:sldId id="263" r:id="rId16"/>
    <p:sldId id="275" r:id="rId17"/>
    <p:sldId id="271" r:id="rId18"/>
    <p:sldId id="274" r:id="rId19"/>
    <p:sldId id="284" r:id="rId20"/>
    <p:sldId id="273" r:id="rId21"/>
    <p:sldId id="278" r:id="rId22"/>
    <p:sldId id="279" r:id="rId23"/>
    <p:sldId id="299" r:id="rId24"/>
    <p:sldId id="280" r:id="rId25"/>
    <p:sldId id="272" r:id="rId26"/>
    <p:sldId id="298" r:id="rId27"/>
    <p:sldId id="300" r:id="rId28"/>
    <p:sldId id="294" r:id="rId29"/>
    <p:sldId id="292" r:id="rId30"/>
    <p:sldId id="297" r:id="rId31"/>
    <p:sldId id="288" r:id="rId32"/>
    <p:sldId id="296" r:id="rId33"/>
    <p:sldId id="295" r:id="rId34"/>
    <p:sldId id="28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2B03"/>
    <a:srgbClr val="C5340D"/>
    <a:srgbClr val="A83C2A"/>
    <a:srgbClr val="8C6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p:scale>
          <a:sx n="98" d="100"/>
          <a:sy n="98" d="100"/>
        </p:scale>
        <p:origin x="-108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C8AA9-F474-4342-99A2-A9894D1B18CD}"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48E62A26-5C97-4BF7-9F2B-75B541342B94}">
      <dgm:prSet phldrT="[Text]" custT="1"/>
      <dgm:spPr/>
      <dgm:t>
        <a:bodyPr/>
        <a:lstStyle/>
        <a:p>
          <a:r>
            <a:rPr lang="en-US" sz="1400" b="1" dirty="0" smtClean="0"/>
            <a:t>Continuous Process  Improvement</a:t>
          </a:r>
          <a:endParaRPr lang="en-US" sz="1400" b="1" dirty="0"/>
        </a:p>
      </dgm:t>
    </dgm:pt>
    <dgm:pt modelId="{95C6C84B-E328-4870-8B8B-69F9131AE299}" type="parTrans" cxnId="{4ACDE2AB-D147-436C-B5A4-FE5090A2D901}">
      <dgm:prSet/>
      <dgm:spPr/>
      <dgm:t>
        <a:bodyPr/>
        <a:lstStyle/>
        <a:p>
          <a:endParaRPr lang="en-US"/>
        </a:p>
      </dgm:t>
    </dgm:pt>
    <dgm:pt modelId="{013753E3-ECE2-4850-9034-E6F8A7A9D067}" type="sibTrans" cxnId="{4ACDE2AB-D147-436C-B5A4-FE5090A2D901}">
      <dgm:prSet/>
      <dgm:spPr/>
      <dgm:t>
        <a:bodyPr/>
        <a:lstStyle/>
        <a:p>
          <a:endParaRPr lang="en-US"/>
        </a:p>
      </dgm:t>
    </dgm:pt>
    <dgm:pt modelId="{11E36A84-9A04-4AEE-8EB5-8B40C6E1E769}">
      <dgm:prSet phldrT="[Text]" custT="1"/>
      <dgm:spPr/>
      <dgm:t>
        <a:bodyPr/>
        <a:lstStyle/>
        <a:p>
          <a:r>
            <a:rPr lang="en-US" sz="1400" b="1" dirty="0" smtClean="0"/>
            <a:t>Report Design</a:t>
          </a:r>
          <a:endParaRPr lang="en-US" sz="1400" b="1" dirty="0"/>
        </a:p>
      </dgm:t>
    </dgm:pt>
    <dgm:pt modelId="{6662C9ED-3E80-44FB-B002-8370B02F6E61}" type="parTrans" cxnId="{F30AD947-7D33-4F0F-A0C2-C89B2578E723}">
      <dgm:prSet/>
      <dgm:spPr/>
      <dgm:t>
        <a:bodyPr/>
        <a:lstStyle/>
        <a:p>
          <a:endParaRPr lang="en-US"/>
        </a:p>
      </dgm:t>
    </dgm:pt>
    <dgm:pt modelId="{297CE2AD-C8A4-442B-BBF3-64C8DC02BC43}" type="sibTrans" cxnId="{F30AD947-7D33-4F0F-A0C2-C89B2578E723}">
      <dgm:prSet/>
      <dgm:spPr/>
      <dgm:t>
        <a:bodyPr/>
        <a:lstStyle/>
        <a:p>
          <a:endParaRPr lang="en-US"/>
        </a:p>
      </dgm:t>
    </dgm:pt>
    <dgm:pt modelId="{38635E40-AE7D-4AFE-8D98-C15D208CBFD6}">
      <dgm:prSet custT="1"/>
      <dgm:spPr/>
      <dgm:t>
        <a:bodyPr/>
        <a:lstStyle/>
        <a:p>
          <a:r>
            <a:rPr lang="en-US" sz="1400" b="1" dirty="0" smtClean="0"/>
            <a:t>Coaching</a:t>
          </a:r>
        </a:p>
      </dgm:t>
    </dgm:pt>
    <dgm:pt modelId="{43296DBB-E396-4600-80C1-F4642D2BD907}" type="parTrans" cxnId="{D9FC89DF-DBFD-481B-A03A-409DF8B00019}">
      <dgm:prSet/>
      <dgm:spPr/>
      <dgm:t>
        <a:bodyPr/>
        <a:lstStyle/>
        <a:p>
          <a:endParaRPr lang="en-US"/>
        </a:p>
      </dgm:t>
    </dgm:pt>
    <dgm:pt modelId="{DB3CEB18-4F4B-4514-AA92-8BF1EBC8EB36}" type="sibTrans" cxnId="{D9FC89DF-DBFD-481B-A03A-409DF8B00019}">
      <dgm:prSet/>
      <dgm:spPr/>
      <dgm:t>
        <a:bodyPr/>
        <a:lstStyle/>
        <a:p>
          <a:endParaRPr lang="en-US"/>
        </a:p>
      </dgm:t>
    </dgm:pt>
    <dgm:pt modelId="{54284CEA-6057-49AC-959B-CE8639A64645}">
      <dgm:prSet custT="1"/>
      <dgm:spPr/>
      <dgm:t>
        <a:bodyPr/>
        <a:lstStyle/>
        <a:p>
          <a:r>
            <a:rPr lang="en-US" sz="1400" b="1" dirty="0" smtClean="0"/>
            <a:t>Knowledge Manage-</a:t>
          </a:r>
          <a:r>
            <a:rPr lang="en-US" sz="1400" b="1" dirty="0" err="1" smtClean="0"/>
            <a:t>ment</a:t>
          </a:r>
          <a:endParaRPr lang="en-US" sz="1400" b="1" dirty="0" smtClean="0"/>
        </a:p>
      </dgm:t>
    </dgm:pt>
    <dgm:pt modelId="{69CD439A-591D-471E-BD66-A79AD3E9098E}" type="parTrans" cxnId="{AE036DB2-DAA7-4C6F-B406-D0F40BFB284D}">
      <dgm:prSet/>
      <dgm:spPr/>
      <dgm:t>
        <a:bodyPr/>
        <a:lstStyle/>
        <a:p>
          <a:endParaRPr lang="en-US"/>
        </a:p>
      </dgm:t>
    </dgm:pt>
    <dgm:pt modelId="{B05E9A10-14E7-469E-A7DA-0589C6F0EC05}" type="sibTrans" cxnId="{AE036DB2-DAA7-4C6F-B406-D0F40BFB284D}">
      <dgm:prSet/>
      <dgm:spPr/>
      <dgm:t>
        <a:bodyPr/>
        <a:lstStyle/>
        <a:p>
          <a:endParaRPr lang="en-US"/>
        </a:p>
      </dgm:t>
    </dgm:pt>
    <dgm:pt modelId="{AD64C678-2060-4E19-A781-C15158A0469C}">
      <dgm:prSet custT="1"/>
      <dgm:spPr/>
      <dgm:t>
        <a:bodyPr/>
        <a:lstStyle/>
        <a:p>
          <a:r>
            <a:rPr lang="en-US" sz="1400" b="1" dirty="0" smtClean="0"/>
            <a:t>Call Quality Assessment</a:t>
          </a:r>
        </a:p>
      </dgm:t>
    </dgm:pt>
    <dgm:pt modelId="{4EE3EFF2-DF35-42DA-B8E0-0E7AC8DEF2C9}" type="parTrans" cxnId="{B3CF89F5-C1BC-4732-B05E-1545294F8CB0}">
      <dgm:prSet/>
      <dgm:spPr/>
      <dgm:t>
        <a:bodyPr/>
        <a:lstStyle/>
        <a:p>
          <a:endParaRPr lang="en-US"/>
        </a:p>
      </dgm:t>
    </dgm:pt>
    <dgm:pt modelId="{4D2E8C6D-022C-49E4-A815-B57500810694}" type="sibTrans" cxnId="{B3CF89F5-C1BC-4732-B05E-1545294F8CB0}">
      <dgm:prSet/>
      <dgm:spPr/>
      <dgm:t>
        <a:bodyPr/>
        <a:lstStyle/>
        <a:p>
          <a:endParaRPr lang="en-US"/>
        </a:p>
      </dgm:t>
    </dgm:pt>
    <dgm:pt modelId="{A8152DDF-EEE6-49AF-BF02-824B5339C419}">
      <dgm:prSet custT="1"/>
      <dgm:spPr/>
      <dgm:t>
        <a:bodyPr/>
        <a:lstStyle/>
        <a:p>
          <a:r>
            <a:rPr lang="en-US" sz="1400" b="1" dirty="0" smtClean="0"/>
            <a:t>Instructional Design</a:t>
          </a:r>
        </a:p>
      </dgm:t>
    </dgm:pt>
    <dgm:pt modelId="{A2F6B4A7-DE85-4B00-8EF1-C667868BC12A}" type="parTrans" cxnId="{F6055551-662E-4324-A1D9-359AC57CDBE4}">
      <dgm:prSet/>
      <dgm:spPr/>
      <dgm:t>
        <a:bodyPr/>
        <a:lstStyle/>
        <a:p>
          <a:endParaRPr lang="en-US"/>
        </a:p>
      </dgm:t>
    </dgm:pt>
    <dgm:pt modelId="{A18E7350-7806-4DFB-9F16-78CDFFC59F86}" type="sibTrans" cxnId="{F6055551-662E-4324-A1D9-359AC57CDBE4}">
      <dgm:prSet/>
      <dgm:spPr/>
      <dgm:t>
        <a:bodyPr/>
        <a:lstStyle/>
        <a:p>
          <a:endParaRPr lang="en-US"/>
        </a:p>
      </dgm:t>
    </dgm:pt>
    <dgm:pt modelId="{63117A5B-C9C3-40C2-9EF6-96AFFBF94025}">
      <dgm:prSet custT="1"/>
      <dgm:spPr/>
      <dgm:t>
        <a:bodyPr/>
        <a:lstStyle/>
        <a:p>
          <a:r>
            <a:rPr lang="en-US" sz="1400" b="1" dirty="0" smtClean="0"/>
            <a:t>Writing</a:t>
          </a:r>
        </a:p>
      </dgm:t>
    </dgm:pt>
    <dgm:pt modelId="{8C043E6E-783C-49F0-9132-7C26A2E00C4B}" type="parTrans" cxnId="{C544B41C-5F20-424A-B083-6EA6A955D3D4}">
      <dgm:prSet/>
      <dgm:spPr/>
      <dgm:t>
        <a:bodyPr/>
        <a:lstStyle/>
        <a:p>
          <a:endParaRPr lang="en-US"/>
        </a:p>
      </dgm:t>
    </dgm:pt>
    <dgm:pt modelId="{4F63E79B-D028-41AE-BFFE-888C8BE34135}" type="sibTrans" cxnId="{C544B41C-5F20-424A-B083-6EA6A955D3D4}">
      <dgm:prSet/>
      <dgm:spPr/>
      <dgm:t>
        <a:bodyPr/>
        <a:lstStyle/>
        <a:p>
          <a:endParaRPr lang="en-US"/>
        </a:p>
      </dgm:t>
    </dgm:pt>
    <dgm:pt modelId="{3AA5CDAD-7784-4941-B911-A6DD27D6815B}" type="pres">
      <dgm:prSet presAssocID="{15BC8AA9-F474-4342-99A2-A9894D1B18CD}" presName="Name0" presStyleCnt="0">
        <dgm:presLayoutVars>
          <dgm:chMax val="1"/>
          <dgm:chPref val="1"/>
          <dgm:dir/>
          <dgm:animOne val="branch"/>
          <dgm:animLvl val="lvl"/>
        </dgm:presLayoutVars>
      </dgm:prSet>
      <dgm:spPr/>
      <dgm:t>
        <a:bodyPr/>
        <a:lstStyle/>
        <a:p>
          <a:endParaRPr lang="en-US"/>
        </a:p>
      </dgm:t>
    </dgm:pt>
    <dgm:pt modelId="{BFCD0564-A1AA-4FB5-B6FD-A98115016FB6}" type="pres">
      <dgm:prSet presAssocID="{48E62A26-5C97-4BF7-9F2B-75B541342B94}" presName="Parent" presStyleLbl="node0" presStyleIdx="0" presStyleCnt="1" custLinFactNeighborX="3112" custLinFactNeighborY="135">
        <dgm:presLayoutVars>
          <dgm:chMax val="6"/>
          <dgm:chPref val="6"/>
        </dgm:presLayoutVars>
      </dgm:prSet>
      <dgm:spPr/>
      <dgm:t>
        <a:bodyPr/>
        <a:lstStyle/>
        <a:p>
          <a:endParaRPr lang="en-US"/>
        </a:p>
      </dgm:t>
    </dgm:pt>
    <dgm:pt modelId="{74DC6CE9-24AB-4320-9C60-79D26575688E}" type="pres">
      <dgm:prSet presAssocID="{11E36A84-9A04-4AEE-8EB5-8B40C6E1E769}" presName="Accent1" presStyleCnt="0"/>
      <dgm:spPr/>
    </dgm:pt>
    <dgm:pt modelId="{B57E8AA8-1368-4B7B-9040-E10C9D4DF319}" type="pres">
      <dgm:prSet presAssocID="{11E36A84-9A04-4AEE-8EB5-8B40C6E1E769}" presName="Accent" presStyleLbl="bgShp" presStyleIdx="0" presStyleCnt="6"/>
      <dgm:spPr/>
    </dgm:pt>
    <dgm:pt modelId="{8A8614E4-B3B2-4394-AA7C-09D949601A31}" type="pres">
      <dgm:prSet presAssocID="{11E36A84-9A04-4AEE-8EB5-8B40C6E1E769}" presName="Child1" presStyleLbl="node1" presStyleIdx="0" presStyleCnt="6">
        <dgm:presLayoutVars>
          <dgm:chMax val="0"/>
          <dgm:chPref val="0"/>
          <dgm:bulletEnabled val="1"/>
        </dgm:presLayoutVars>
      </dgm:prSet>
      <dgm:spPr/>
      <dgm:t>
        <a:bodyPr/>
        <a:lstStyle/>
        <a:p>
          <a:endParaRPr lang="en-US"/>
        </a:p>
      </dgm:t>
    </dgm:pt>
    <dgm:pt modelId="{154A519B-B639-4F2B-AF1B-235FDEE8F364}" type="pres">
      <dgm:prSet presAssocID="{38635E40-AE7D-4AFE-8D98-C15D208CBFD6}" presName="Accent2" presStyleCnt="0"/>
      <dgm:spPr/>
    </dgm:pt>
    <dgm:pt modelId="{4AAE000D-BAB8-4003-876D-EE7C517A6FD6}" type="pres">
      <dgm:prSet presAssocID="{38635E40-AE7D-4AFE-8D98-C15D208CBFD6}" presName="Accent" presStyleLbl="bgShp" presStyleIdx="1" presStyleCnt="6"/>
      <dgm:spPr/>
    </dgm:pt>
    <dgm:pt modelId="{05F4B3A0-9B5F-42E6-B305-C719585803AF}" type="pres">
      <dgm:prSet presAssocID="{38635E40-AE7D-4AFE-8D98-C15D208CBFD6}" presName="Child2" presStyleLbl="node1" presStyleIdx="1" presStyleCnt="6">
        <dgm:presLayoutVars>
          <dgm:chMax val="0"/>
          <dgm:chPref val="0"/>
          <dgm:bulletEnabled val="1"/>
        </dgm:presLayoutVars>
      </dgm:prSet>
      <dgm:spPr/>
      <dgm:t>
        <a:bodyPr/>
        <a:lstStyle/>
        <a:p>
          <a:endParaRPr lang="en-US"/>
        </a:p>
      </dgm:t>
    </dgm:pt>
    <dgm:pt modelId="{0DFA3C09-D108-4398-9F36-9AB64610AECE}" type="pres">
      <dgm:prSet presAssocID="{54284CEA-6057-49AC-959B-CE8639A64645}" presName="Accent3" presStyleCnt="0"/>
      <dgm:spPr/>
    </dgm:pt>
    <dgm:pt modelId="{5F718420-BA38-4BEE-93AB-5B02D714227F}" type="pres">
      <dgm:prSet presAssocID="{54284CEA-6057-49AC-959B-CE8639A64645}" presName="Accent" presStyleLbl="bgShp" presStyleIdx="2" presStyleCnt="6"/>
      <dgm:spPr/>
    </dgm:pt>
    <dgm:pt modelId="{DC995BBE-152A-437F-8668-FB03B5C06C59}" type="pres">
      <dgm:prSet presAssocID="{54284CEA-6057-49AC-959B-CE8639A64645}" presName="Child3" presStyleLbl="node1" presStyleIdx="2" presStyleCnt="6">
        <dgm:presLayoutVars>
          <dgm:chMax val="0"/>
          <dgm:chPref val="0"/>
          <dgm:bulletEnabled val="1"/>
        </dgm:presLayoutVars>
      </dgm:prSet>
      <dgm:spPr/>
      <dgm:t>
        <a:bodyPr/>
        <a:lstStyle/>
        <a:p>
          <a:endParaRPr lang="en-US"/>
        </a:p>
      </dgm:t>
    </dgm:pt>
    <dgm:pt modelId="{7C0FB755-55BC-4F68-9AF1-3AD1FAF179D8}" type="pres">
      <dgm:prSet presAssocID="{AD64C678-2060-4E19-A781-C15158A0469C}" presName="Accent4" presStyleCnt="0"/>
      <dgm:spPr/>
    </dgm:pt>
    <dgm:pt modelId="{5790D188-9E43-4841-A9AC-45B5F8F19694}" type="pres">
      <dgm:prSet presAssocID="{AD64C678-2060-4E19-A781-C15158A0469C}" presName="Accent" presStyleLbl="bgShp" presStyleIdx="3" presStyleCnt="6"/>
      <dgm:spPr/>
    </dgm:pt>
    <dgm:pt modelId="{6C85B30B-B9CB-4D05-B656-EF49CD965A75}" type="pres">
      <dgm:prSet presAssocID="{AD64C678-2060-4E19-A781-C15158A0469C}" presName="Child4" presStyleLbl="node1" presStyleIdx="3" presStyleCnt="6">
        <dgm:presLayoutVars>
          <dgm:chMax val="0"/>
          <dgm:chPref val="0"/>
          <dgm:bulletEnabled val="1"/>
        </dgm:presLayoutVars>
      </dgm:prSet>
      <dgm:spPr/>
      <dgm:t>
        <a:bodyPr/>
        <a:lstStyle/>
        <a:p>
          <a:endParaRPr lang="en-US"/>
        </a:p>
      </dgm:t>
    </dgm:pt>
    <dgm:pt modelId="{E09A580A-5B80-4F90-939C-580B7650A8A0}" type="pres">
      <dgm:prSet presAssocID="{A8152DDF-EEE6-49AF-BF02-824B5339C419}" presName="Accent5" presStyleCnt="0"/>
      <dgm:spPr/>
    </dgm:pt>
    <dgm:pt modelId="{99C70E5F-22DB-4BDD-A21A-527E1292F27A}" type="pres">
      <dgm:prSet presAssocID="{A8152DDF-EEE6-49AF-BF02-824B5339C419}" presName="Accent" presStyleLbl="bgShp" presStyleIdx="4" presStyleCnt="6"/>
      <dgm:spPr/>
    </dgm:pt>
    <dgm:pt modelId="{E8CC09B4-9772-4902-BFC9-452E14FFB6B0}" type="pres">
      <dgm:prSet presAssocID="{A8152DDF-EEE6-49AF-BF02-824B5339C419}" presName="Child5" presStyleLbl="node1" presStyleIdx="4" presStyleCnt="6">
        <dgm:presLayoutVars>
          <dgm:chMax val="0"/>
          <dgm:chPref val="0"/>
          <dgm:bulletEnabled val="1"/>
        </dgm:presLayoutVars>
      </dgm:prSet>
      <dgm:spPr/>
      <dgm:t>
        <a:bodyPr/>
        <a:lstStyle/>
        <a:p>
          <a:endParaRPr lang="en-US"/>
        </a:p>
      </dgm:t>
    </dgm:pt>
    <dgm:pt modelId="{806A86C3-0D09-41DC-8C39-A5BC82739338}" type="pres">
      <dgm:prSet presAssocID="{63117A5B-C9C3-40C2-9EF6-96AFFBF94025}" presName="Accent6" presStyleCnt="0"/>
      <dgm:spPr/>
    </dgm:pt>
    <dgm:pt modelId="{B87006D8-A98D-4BB2-9BFC-B3FBF9B6DB2B}" type="pres">
      <dgm:prSet presAssocID="{63117A5B-C9C3-40C2-9EF6-96AFFBF94025}" presName="Accent" presStyleLbl="bgShp" presStyleIdx="5" presStyleCnt="6"/>
      <dgm:spPr/>
    </dgm:pt>
    <dgm:pt modelId="{D15E0245-2FB6-4D2C-9FB2-365DCAAD71AC}" type="pres">
      <dgm:prSet presAssocID="{63117A5B-C9C3-40C2-9EF6-96AFFBF94025}" presName="Child6" presStyleLbl="node1" presStyleIdx="5" presStyleCnt="6">
        <dgm:presLayoutVars>
          <dgm:chMax val="0"/>
          <dgm:chPref val="0"/>
          <dgm:bulletEnabled val="1"/>
        </dgm:presLayoutVars>
      </dgm:prSet>
      <dgm:spPr/>
      <dgm:t>
        <a:bodyPr/>
        <a:lstStyle/>
        <a:p>
          <a:endParaRPr lang="en-US"/>
        </a:p>
      </dgm:t>
    </dgm:pt>
  </dgm:ptLst>
  <dgm:cxnLst>
    <dgm:cxn modelId="{D87F8920-F7FC-46F1-9B33-61CB159FD5EF}" type="presOf" srcId="{A8152DDF-EEE6-49AF-BF02-824B5339C419}" destId="{E8CC09B4-9772-4902-BFC9-452E14FFB6B0}" srcOrd="0" destOrd="0" presId="urn:microsoft.com/office/officeart/2011/layout/HexagonRadial"/>
    <dgm:cxn modelId="{E265F911-D9FA-4DD1-859F-C7CBF1756B13}" type="presOf" srcId="{11E36A84-9A04-4AEE-8EB5-8B40C6E1E769}" destId="{8A8614E4-B3B2-4394-AA7C-09D949601A31}" srcOrd="0" destOrd="0" presId="urn:microsoft.com/office/officeart/2011/layout/HexagonRadial"/>
    <dgm:cxn modelId="{F30AD947-7D33-4F0F-A0C2-C89B2578E723}" srcId="{48E62A26-5C97-4BF7-9F2B-75B541342B94}" destId="{11E36A84-9A04-4AEE-8EB5-8B40C6E1E769}" srcOrd="0" destOrd="0" parTransId="{6662C9ED-3E80-44FB-B002-8370B02F6E61}" sibTransId="{297CE2AD-C8A4-442B-BBF3-64C8DC02BC43}"/>
    <dgm:cxn modelId="{B3CF89F5-C1BC-4732-B05E-1545294F8CB0}" srcId="{48E62A26-5C97-4BF7-9F2B-75B541342B94}" destId="{AD64C678-2060-4E19-A781-C15158A0469C}" srcOrd="3" destOrd="0" parTransId="{4EE3EFF2-DF35-42DA-B8E0-0E7AC8DEF2C9}" sibTransId="{4D2E8C6D-022C-49E4-A815-B57500810694}"/>
    <dgm:cxn modelId="{CD9560DE-698C-4DD6-862F-C19FFCD8377C}" type="presOf" srcId="{AD64C678-2060-4E19-A781-C15158A0469C}" destId="{6C85B30B-B9CB-4D05-B656-EF49CD965A75}" srcOrd="0" destOrd="0" presId="urn:microsoft.com/office/officeart/2011/layout/HexagonRadial"/>
    <dgm:cxn modelId="{E28186A6-6735-41E1-8249-07CC3DAE5D56}" type="presOf" srcId="{48E62A26-5C97-4BF7-9F2B-75B541342B94}" destId="{BFCD0564-A1AA-4FB5-B6FD-A98115016FB6}" srcOrd="0" destOrd="0" presId="urn:microsoft.com/office/officeart/2011/layout/HexagonRadial"/>
    <dgm:cxn modelId="{F6055551-662E-4324-A1D9-359AC57CDBE4}" srcId="{48E62A26-5C97-4BF7-9F2B-75B541342B94}" destId="{A8152DDF-EEE6-49AF-BF02-824B5339C419}" srcOrd="4" destOrd="0" parTransId="{A2F6B4A7-DE85-4B00-8EF1-C667868BC12A}" sibTransId="{A18E7350-7806-4DFB-9F16-78CDFFC59F86}"/>
    <dgm:cxn modelId="{7EFB94F3-8E6F-4BD5-8A03-0126618B8899}" type="presOf" srcId="{54284CEA-6057-49AC-959B-CE8639A64645}" destId="{DC995BBE-152A-437F-8668-FB03B5C06C59}" srcOrd="0" destOrd="0" presId="urn:microsoft.com/office/officeart/2011/layout/HexagonRadial"/>
    <dgm:cxn modelId="{DF577D27-740F-4748-9507-DBFE5971F490}" type="presOf" srcId="{63117A5B-C9C3-40C2-9EF6-96AFFBF94025}" destId="{D15E0245-2FB6-4D2C-9FB2-365DCAAD71AC}" srcOrd="0" destOrd="0" presId="urn:microsoft.com/office/officeart/2011/layout/HexagonRadial"/>
    <dgm:cxn modelId="{D864788B-AA2E-40F4-A17F-6AB7AECBCD99}" type="presOf" srcId="{38635E40-AE7D-4AFE-8D98-C15D208CBFD6}" destId="{05F4B3A0-9B5F-42E6-B305-C719585803AF}" srcOrd="0" destOrd="0" presId="urn:microsoft.com/office/officeart/2011/layout/HexagonRadial"/>
    <dgm:cxn modelId="{4ACDE2AB-D147-436C-B5A4-FE5090A2D901}" srcId="{15BC8AA9-F474-4342-99A2-A9894D1B18CD}" destId="{48E62A26-5C97-4BF7-9F2B-75B541342B94}" srcOrd="0" destOrd="0" parTransId="{95C6C84B-E328-4870-8B8B-69F9131AE299}" sibTransId="{013753E3-ECE2-4850-9034-E6F8A7A9D067}"/>
    <dgm:cxn modelId="{D9FC89DF-DBFD-481B-A03A-409DF8B00019}" srcId="{48E62A26-5C97-4BF7-9F2B-75B541342B94}" destId="{38635E40-AE7D-4AFE-8D98-C15D208CBFD6}" srcOrd="1" destOrd="0" parTransId="{43296DBB-E396-4600-80C1-F4642D2BD907}" sibTransId="{DB3CEB18-4F4B-4514-AA92-8BF1EBC8EB36}"/>
    <dgm:cxn modelId="{0D9E7936-54E3-4363-8604-89CFAA4A8159}" type="presOf" srcId="{15BC8AA9-F474-4342-99A2-A9894D1B18CD}" destId="{3AA5CDAD-7784-4941-B911-A6DD27D6815B}" srcOrd="0" destOrd="0" presId="urn:microsoft.com/office/officeart/2011/layout/HexagonRadial"/>
    <dgm:cxn modelId="{C544B41C-5F20-424A-B083-6EA6A955D3D4}" srcId="{48E62A26-5C97-4BF7-9F2B-75B541342B94}" destId="{63117A5B-C9C3-40C2-9EF6-96AFFBF94025}" srcOrd="5" destOrd="0" parTransId="{8C043E6E-783C-49F0-9132-7C26A2E00C4B}" sibTransId="{4F63E79B-D028-41AE-BFFE-888C8BE34135}"/>
    <dgm:cxn modelId="{AE036DB2-DAA7-4C6F-B406-D0F40BFB284D}" srcId="{48E62A26-5C97-4BF7-9F2B-75B541342B94}" destId="{54284CEA-6057-49AC-959B-CE8639A64645}" srcOrd="2" destOrd="0" parTransId="{69CD439A-591D-471E-BD66-A79AD3E9098E}" sibTransId="{B05E9A10-14E7-469E-A7DA-0589C6F0EC05}"/>
    <dgm:cxn modelId="{B01ED7BC-A996-4656-B2C9-B0E13BB5F029}" type="presParOf" srcId="{3AA5CDAD-7784-4941-B911-A6DD27D6815B}" destId="{BFCD0564-A1AA-4FB5-B6FD-A98115016FB6}" srcOrd="0" destOrd="0" presId="urn:microsoft.com/office/officeart/2011/layout/HexagonRadial"/>
    <dgm:cxn modelId="{0969F498-0923-439E-A1E9-8385FC0BDB44}" type="presParOf" srcId="{3AA5CDAD-7784-4941-B911-A6DD27D6815B}" destId="{74DC6CE9-24AB-4320-9C60-79D26575688E}" srcOrd="1" destOrd="0" presId="urn:microsoft.com/office/officeart/2011/layout/HexagonRadial"/>
    <dgm:cxn modelId="{F7E805A7-CD74-4B82-A94B-2B0C55966CD4}" type="presParOf" srcId="{74DC6CE9-24AB-4320-9C60-79D26575688E}" destId="{B57E8AA8-1368-4B7B-9040-E10C9D4DF319}" srcOrd="0" destOrd="0" presId="urn:microsoft.com/office/officeart/2011/layout/HexagonRadial"/>
    <dgm:cxn modelId="{3AE6D44F-801C-4BEF-B4C4-D580BE6F891F}" type="presParOf" srcId="{3AA5CDAD-7784-4941-B911-A6DD27D6815B}" destId="{8A8614E4-B3B2-4394-AA7C-09D949601A31}" srcOrd="2" destOrd="0" presId="urn:microsoft.com/office/officeart/2011/layout/HexagonRadial"/>
    <dgm:cxn modelId="{F1ED5F8F-4AE7-4B56-9748-1B1452EA2D2A}" type="presParOf" srcId="{3AA5CDAD-7784-4941-B911-A6DD27D6815B}" destId="{154A519B-B639-4F2B-AF1B-235FDEE8F364}" srcOrd="3" destOrd="0" presId="urn:microsoft.com/office/officeart/2011/layout/HexagonRadial"/>
    <dgm:cxn modelId="{59BF1DBE-B54C-4FA3-850D-049B87B650C0}" type="presParOf" srcId="{154A519B-B639-4F2B-AF1B-235FDEE8F364}" destId="{4AAE000D-BAB8-4003-876D-EE7C517A6FD6}" srcOrd="0" destOrd="0" presId="urn:microsoft.com/office/officeart/2011/layout/HexagonRadial"/>
    <dgm:cxn modelId="{E6636018-7761-458F-ADFB-D92BE14C4FDD}" type="presParOf" srcId="{3AA5CDAD-7784-4941-B911-A6DD27D6815B}" destId="{05F4B3A0-9B5F-42E6-B305-C719585803AF}" srcOrd="4" destOrd="0" presId="urn:microsoft.com/office/officeart/2011/layout/HexagonRadial"/>
    <dgm:cxn modelId="{AAD1AB8A-F8B0-4E6E-84E6-D6CB89F07EC6}" type="presParOf" srcId="{3AA5CDAD-7784-4941-B911-A6DD27D6815B}" destId="{0DFA3C09-D108-4398-9F36-9AB64610AECE}" srcOrd="5" destOrd="0" presId="urn:microsoft.com/office/officeart/2011/layout/HexagonRadial"/>
    <dgm:cxn modelId="{2F738346-7941-4022-B5B0-A6489B57E2E0}" type="presParOf" srcId="{0DFA3C09-D108-4398-9F36-9AB64610AECE}" destId="{5F718420-BA38-4BEE-93AB-5B02D714227F}" srcOrd="0" destOrd="0" presId="urn:microsoft.com/office/officeart/2011/layout/HexagonRadial"/>
    <dgm:cxn modelId="{12337C74-0C17-40F5-B3A6-E29809BFA371}" type="presParOf" srcId="{3AA5CDAD-7784-4941-B911-A6DD27D6815B}" destId="{DC995BBE-152A-437F-8668-FB03B5C06C59}" srcOrd="6" destOrd="0" presId="urn:microsoft.com/office/officeart/2011/layout/HexagonRadial"/>
    <dgm:cxn modelId="{18410623-1E93-4632-9AA8-20D1B504D27C}" type="presParOf" srcId="{3AA5CDAD-7784-4941-B911-A6DD27D6815B}" destId="{7C0FB755-55BC-4F68-9AF1-3AD1FAF179D8}" srcOrd="7" destOrd="0" presId="urn:microsoft.com/office/officeart/2011/layout/HexagonRadial"/>
    <dgm:cxn modelId="{A88095C0-9313-4553-B346-122176E1A2A2}" type="presParOf" srcId="{7C0FB755-55BC-4F68-9AF1-3AD1FAF179D8}" destId="{5790D188-9E43-4841-A9AC-45B5F8F19694}" srcOrd="0" destOrd="0" presId="urn:microsoft.com/office/officeart/2011/layout/HexagonRadial"/>
    <dgm:cxn modelId="{9813D92B-5023-4024-9D37-D30A42DD0FF1}" type="presParOf" srcId="{3AA5CDAD-7784-4941-B911-A6DD27D6815B}" destId="{6C85B30B-B9CB-4D05-B656-EF49CD965A75}" srcOrd="8" destOrd="0" presId="urn:microsoft.com/office/officeart/2011/layout/HexagonRadial"/>
    <dgm:cxn modelId="{4CACDCB7-ED05-4530-8D7F-02C744044CC2}" type="presParOf" srcId="{3AA5CDAD-7784-4941-B911-A6DD27D6815B}" destId="{E09A580A-5B80-4F90-939C-580B7650A8A0}" srcOrd="9" destOrd="0" presId="urn:microsoft.com/office/officeart/2011/layout/HexagonRadial"/>
    <dgm:cxn modelId="{CCD39F63-EFE3-477E-B7C6-892F432C4CF5}" type="presParOf" srcId="{E09A580A-5B80-4F90-939C-580B7650A8A0}" destId="{99C70E5F-22DB-4BDD-A21A-527E1292F27A}" srcOrd="0" destOrd="0" presId="urn:microsoft.com/office/officeart/2011/layout/HexagonRadial"/>
    <dgm:cxn modelId="{1E296B42-8C0C-4D1A-9D65-C3997DA4CB5B}" type="presParOf" srcId="{3AA5CDAD-7784-4941-B911-A6DD27D6815B}" destId="{E8CC09B4-9772-4902-BFC9-452E14FFB6B0}" srcOrd="10" destOrd="0" presId="urn:microsoft.com/office/officeart/2011/layout/HexagonRadial"/>
    <dgm:cxn modelId="{3779C1A1-D588-46BA-8EB4-985AFBC58224}" type="presParOf" srcId="{3AA5CDAD-7784-4941-B911-A6DD27D6815B}" destId="{806A86C3-0D09-41DC-8C39-A5BC82739338}" srcOrd="11" destOrd="0" presId="urn:microsoft.com/office/officeart/2011/layout/HexagonRadial"/>
    <dgm:cxn modelId="{F0E5383A-5AA0-421A-A035-3D716BF5CAC5}" type="presParOf" srcId="{806A86C3-0D09-41DC-8C39-A5BC82739338}" destId="{B87006D8-A98D-4BB2-9BFC-B3FBF9B6DB2B}" srcOrd="0" destOrd="0" presId="urn:microsoft.com/office/officeart/2011/layout/HexagonRadial"/>
    <dgm:cxn modelId="{1D990835-1981-4520-82AB-B3D5B4DFD2C1}" type="presParOf" srcId="{3AA5CDAD-7784-4941-B911-A6DD27D6815B}" destId="{D15E0245-2FB6-4D2C-9FB2-365DCAAD71A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5DB82-5F04-4331-A259-FD9D3005A4B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E2766F24-3431-4526-9B50-603EA30FE78E}">
      <dgm:prSet phldrT="[Text]"/>
      <dgm:spPr/>
      <dgm:t>
        <a:bodyPr/>
        <a:lstStyle/>
        <a:p>
          <a:r>
            <a:rPr lang="en-US" b="1" dirty="0" smtClean="0"/>
            <a:t>1996</a:t>
          </a:r>
          <a:endParaRPr lang="en-US" b="1" dirty="0"/>
        </a:p>
      </dgm:t>
    </dgm:pt>
    <dgm:pt modelId="{AEE06ABD-69A1-492B-9C44-967D43C888C1}" type="parTrans" cxnId="{16B45440-A597-454D-9C67-0E324399B13D}">
      <dgm:prSet/>
      <dgm:spPr/>
      <dgm:t>
        <a:bodyPr/>
        <a:lstStyle/>
        <a:p>
          <a:endParaRPr lang="en-US"/>
        </a:p>
      </dgm:t>
    </dgm:pt>
    <dgm:pt modelId="{A7751DD0-53D3-4A49-8AB1-A591E9D721A3}" type="sibTrans" cxnId="{16B45440-A597-454D-9C67-0E324399B13D}">
      <dgm:prSet/>
      <dgm:spPr/>
      <dgm:t>
        <a:bodyPr/>
        <a:lstStyle/>
        <a:p>
          <a:endParaRPr lang="en-US"/>
        </a:p>
      </dgm:t>
    </dgm:pt>
    <dgm:pt modelId="{3DD98D21-662F-4753-988B-B327DDCB29F5}">
      <dgm:prSet phldrT="[Text]"/>
      <dgm:spPr/>
      <dgm:t>
        <a:bodyPr/>
        <a:lstStyle/>
        <a:p>
          <a:r>
            <a:rPr lang="en-US" b="1" dirty="0" smtClean="0"/>
            <a:t>1998</a:t>
          </a:r>
          <a:endParaRPr lang="en-US" b="1" dirty="0"/>
        </a:p>
      </dgm:t>
    </dgm:pt>
    <dgm:pt modelId="{1BDD4EF7-A4F6-4BF9-816C-15EEDDC3771C}" type="parTrans" cxnId="{8823C250-41F0-476E-BE6B-C5FC80AC67C8}">
      <dgm:prSet/>
      <dgm:spPr/>
      <dgm:t>
        <a:bodyPr/>
        <a:lstStyle/>
        <a:p>
          <a:endParaRPr lang="en-US"/>
        </a:p>
      </dgm:t>
    </dgm:pt>
    <dgm:pt modelId="{C66236B8-03B1-4333-AFA8-9EC302320F44}" type="sibTrans" cxnId="{8823C250-41F0-476E-BE6B-C5FC80AC67C8}">
      <dgm:prSet/>
      <dgm:spPr/>
      <dgm:t>
        <a:bodyPr/>
        <a:lstStyle/>
        <a:p>
          <a:endParaRPr lang="en-US"/>
        </a:p>
      </dgm:t>
    </dgm:pt>
    <dgm:pt modelId="{7F008F8E-E7B1-4DD0-B66D-8EAB0F6C734F}">
      <dgm:prSet phldrT="[Text]"/>
      <dgm:spPr/>
      <dgm:t>
        <a:bodyPr/>
        <a:lstStyle/>
        <a:p>
          <a:r>
            <a:rPr lang="en-US" b="1" dirty="0" smtClean="0"/>
            <a:t>2004</a:t>
          </a:r>
          <a:endParaRPr lang="en-US" b="1" dirty="0"/>
        </a:p>
      </dgm:t>
    </dgm:pt>
    <dgm:pt modelId="{893FFC93-7611-4CEF-89E6-EB02E7573002}" type="parTrans" cxnId="{F982A929-F53D-4D1B-875C-9CB8E65417CC}">
      <dgm:prSet/>
      <dgm:spPr/>
      <dgm:t>
        <a:bodyPr/>
        <a:lstStyle/>
        <a:p>
          <a:endParaRPr lang="en-US"/>
        </a:p>
      </dgm:t>
    </dgm:pt>
    <dgm:pt modelId="{B302292E-BD43-4985-9AF8-AA59243E293C}" type="sibTrans" cxnId="{F982A929-F53D-4D1B-875C-9CB8E65417CC}">
      <dgm:prSet/>
      <dgm:spPr/>
      <dgm:t>
        <a:bodyPr/>
        <a:lstStyle/>
        <a:p>
          <a:endParaRPr lang="en-US"/>
        </a:p>
      </dgm:t>
    </dgm:pt>
    <dgm:pt modelId="{F2422955-0EEA-4438-8319-35C2C3EF2BDC}">
      <dgm:prSet phldrT="[Text]"/>
      <dgm:spPr/>
      <dgm:t>
        <a:bodyPr/>
        <a:lstStyle/>
        <a:p>
          <a:r>
            <a:rPr lang="en-US" b="1" dirty="0" smtClean="0"/>
            <a:t>2007</a:t>
          </a:r>
          <a:endParaRPr lang="en-US" b="1" dirty="0"/>
        </a:p>
      </dgm:t>
    </dgm:pt>
    <dgm:pt modelId="{AC6521D4-79CF-438B-80D3-9A8FB55FBEA7}" type="parTrans" cxnId="{A51256A4-81FD-42F4-8626-23E4585B8E5F}">
      <dgm:prSet/>
      <dgm:spPr/>
      <dgm:t>
        <a:bodyPr/>
        <a:lstStyle/>
        <a:p>
          <a:endParaRPr lang="en-US"/>
        </a:p>
      </dgm:t>
    </dgm:pt>
    <dgm:pt modelId="{A1323C73-600B-4FB6-96C8-4EAED845E2CC}" type="sibTrans" cxnId="{A51256A4-81FD-42F4-8626-23E4585B8E5F}">
      <dgm:prSet/>
      <dgm:spPr/>
      <dgm:t>
        <a:bodyPr/>
        <a:lstStyle/>
        <a:p>
          <a:endParaRPr lang="en-US"/>
        </a:p>
      </dgm:t>
    </dgm:pt>
    <dgm:pt modelId="{2A9E1F71-E4BE-4D4D-A680-5427DB71BE50}">
      <dgm:prSet phldrT="[Text]"/>
      <dgm:spPr/>
      <dgm:t>
        <a:bodyPr/>
        <a:lstStyle/>
        <a:p>
          <a:r>
            <a:rPr lang="en-US" b="1" dirty="0" smtClean="0"/>
            <a:t>2010</a:t>
          </a:r>
          <a:endParaRPr lang="en-US" b="1" dirty="0"/>
        </a:p>
      </dgm:t>
    </dgm:pt>
    <dgm:pt modelId="{BBAD0EDB-9B66-4342-85B7-85259B4C1C02}" type="parTrans" cxnId="{09140C28-0B44-4716-B29F-77805FC4C79D}">
      <dgm:prSet/>
      <dgm:spPr/>
      <dgm:t>
        <a:bodyPr/>
        <a:lstStyle/>
        <a:p>
          <a:endParaRPr lang="en-US"/>
        </a:p>
      </dgm:t>
    </dgm:pt>
    <dgm:pt modelId="{EF7FF17E-A72D-4670-ABF4-C1EB5001901D}" type="sibTrans" cxnId="{09140C28-0B44-4716-B29F-77805FC4C79D}">
      <dgm:prSet/>
      <dgm:spPr/>
      <dgm:t>
        <a:bodyPr/>
        <a:lstStyle/>
        <a:p>
          <a:endParaRPr lang="en-US"/>
        </a:p>
      </dgm:t>
    </dgm:pt>
    <dgm:pt modelId="{4E7C2875-DC11-4873-865C-35D0E3B5351E}" type="pres">
      <dgm:prSet presAssocID="{E565DB82-5F04-4331-A259-FD9D3005A4BF}" presName="rootnode" presStyleCnt="0">
        <dgm:presLayoutVars>
          <dgm:chMax/>
          <dgm:chPref/>
          <dgm:dir/>
          <dgm:animLvl val="lvl"/>
        </dgm:presLayoutVars>
      </dgm:prSet>
      <dgm:spPr/>
      <dgm:t>
        <a:bodyPr/>
        <a:lstStyle/>
        <a:p>
          <a:endParaRPr lang="en-US"/>
        </a:p>
      </dgm:t>
    </dgm:pt>
    <dgm:pt modelId="{109DEEA0-1EA9-46E3-A766-45A9AC000BF4}" type="pres">
      <dgm:prSet presAssocID="{E2766F24-3431-4526-9B50-603EA30FE78E}" presName="composite" presStyleCnt="0"/>
      <dgm:spPr/>
    </dgm:pt>
    <dgm:pt modelId="{EBF84C45-5C26-457E-A432-49C69302F847}" type="pres">
      <dgm:prSet presAssocID="{E2766F24-3431-4526-9B50-603EA30FE78E}" presName="LShape" presStyleLbl="alignNode1" presStyleIdx="0" presStyleCnt="9"/>
      <dgm:spPr/>
    </dgm:pt>
    <dgm:pt modelId="{0826ABAF-3430-48AA-8447-1A8A04DB8489}" type="pres">
      <dgm:prSet presAssocID="{E2766F24-3431-4526-9B50-603EA30FE78E}" presName="ParentText" presStyleLbl="revTx" presStyleIdx="0" presStyleCnt="5">
        <dgm:presLayoutVars>
          <dgm:chMax val="0"/>
          <dgm:chPref val="0"/>
          <dgm:bulletEnabled val="1"/>
        </dgm:presLayoutVars>
      </dgm:prSet>
      <dgm:spPr/>
      <dgm:t>
        <a:bodyPr/>
        <a:lstStyle/>
        <a:p>
          <a:endParaRPr lang="en-US"/>
        </a:p>
      </dgm:t>
    </dgm:pt>
    <dgm:pt modelId="{0496DD26-B321-4383-83EF-06C2607E6AC5}" type="pres">
      <dgm:prSet presAssocID="{E2766F24-3431-4526-9B50-603EA30FE78E}" presName="Triangle" presStyleLbl="alignNode1" presStyleIdx="1" presStyleCnt="9"/>
      <dgm:spPr/>
    </dgm:pt>
    <dgm:pt modelId="{7D32AA6F-FCC7-47DB-B3CF-4F587F6FADAD}" type="pres">
      <dgm:prSet presAssocID="{A7751DD0-53D3-4A49-8AB1-A591E9D721A3}" presName="sibTrans" presStyleCnt="0"/>
      <dgm:spPr/>
    </dgm:pt>
    <dgm:pt modelId="{83630B87-B6C0-4734-8040-87B123304849}" type="pres">
      <dgm:prSet presAssocID="{A7751DD0-53D3-4A49-8AB1-A591E9D721A3}" presName="space" presStyleCnt="0"/>
      <dgm:spPr/>
    </dgm:pt>
    <dgm:pt modelId="{2765C75A-172D-47F3-979A-68C63084D167}" type="pres">
      <dgm:prSet presAssocID="{3DD98D21-662F-4753-988B-B327DDCB29F5}" presName="composite" presStyleCnt="0"/>
      <dgm:spPr/>
    </dgm:pt>
    <dgm:pt modelId="{B3E0D477-75BE-459E-9A4A-1B03B6F7D201}" type="pres">
      <dgm:prSet presAssocID="{3DD98D21-662F-4753-988B-B327DDCB29F5}" presName="LShape" presStyleLbl="alignNode1" presStyleIdx="2" presStyleCnt="9"/>
      <dgm:spPr/>
    </dgm:pt>
    <dgm:pt modelId="{C52D7063-D116-4423-A62C-3924889F90A1}" type="pres">
      <dgm:prSet presAssocID="{3DD98D21-662F-4753-988B-B327DDCB29F5}" presName="ParentText" presStyleLbl="revTx" presStyleIdx="1" presStyleCnt="5">
        <dgm:presLayoutVars>
          <dgm:chMax val="0"/>
          <dgm:chPref val="0"/>
          <dgm:bulletEnabled val="1"/>
        </dgm:presLayoutVars>
      </dgm:prSet>
      <dgm:spPr/>
      <dgm:t>
        <a:bodyPr/>
        <a:lstStyle/>
        <a:p>
          <a:endParaRPr lang="en-US"/>
        </a:p>
      </dgm:t>
    </dgm:pt>
    <dgm:pt modelId="{FFC74A47-24B6-48DE-80B0-21E305A92B67}" type="pres">
      <dgm:prSet presAssocID="{3DD98D21-662F-4753-988B-B327DDCB29F5}" presName="Triangle" presStyleLbl="alignNode1" presStyleIdx="3" presStyleCnt="9"/>
      <dgm:spPr/>
    </dgm:pt>
    <dgm:pt modelId="{59EAE900-A312-4E97-B24C-B47F2701B90E}" type="pres">
      <dgm:prSet presAssocID="{C66236B8-03B1-4333-AFA8-9EC302320F44}" presName="sibTrans" presStyleCnt="0"/>
      <dgm:spPr/>
    </dgm:pt>
    <dgm:pt modelId="{A97B89BA-E146-41D9-AC02-1BF63AEA5E38}" type="pres">
      <dgm:prSet presAssocID="{C66236B8-03B1-4333-AFA8-9EC302320F44}" presName="space" presStyleCnt="0"/>
      <dgm:spPr/>
    </dgm:pt>
    <dgm:pt modelId="{9844774E-A103-46B4-A817-16F6A438E3E6}" type="pres">
      <dgm:prSet presAssocID="{7F008F8E-E7B1-4DD0-B66D-8EAB0F6C734F}" presName="composite" presStyleCnt="0"/>
      <dgm:spPr/>
    </dgm:pt>
    <dgm:pt modelId="{AF2DBCA7-BAA5-4F2B-A49B-BD2C7312F0E3}" type="pres">
      <dgm:prSet presAssocID="{7F008F8E-E7B1-4DD0-B66D-8EAB0F6C734F}" presName="LShape" presStyleLbl="alignNode1" presStyleIdx="4" presStyleCnt="9"/>
      <dgm:spPr/>
    </dgm:pt>
    <dgm:pt modelId="{9CC64898-BE47-4B34-B0A3-7A4716178FB4}" type="pres">
      <dgm:prSet presAssocID="{7F008F8E-E7B1-4DD0-B66D-8EAB0F6C734F}" presName="ParentText" presStyleLbl="revTx" presStyleIdx="2" presStyleCnt="5">
        <dgm:presLayoutVars>
          <dgm:chMax val="0"/>
          <dgm:chPref val="0"/>
          <dgm:bulletEnabled val="1"/>
        </dgm:presLayoutVars>
      </dgm:prSet>
      <dgm:spPr/>
      <dgm:t>
        <a:bodyPr/>
        <a:lstStyle/>
        <a:p>
          <a:endParaRPr lang="en-US"/>
        </a:p>
      </dgm:t>
    </dgm:pt>
    <dgm:pt modelId="{E7662EA8-D73C-4848-B6D6-C1E16C914678}" type="pres">
      <dgm:prSet presAssocID="{7F008F8E-E7B1-4DD0-B66D-8EAB0F6C734F}" presName="Triangle" presStyleLbl="alignNode1" presStyleIdx="5" presStyleCnt="9"/>
      <dgm:spPr/>
    </dgm:pt>
    <dgm:pt modelId="{BFA90F7A-3524-4500-BB99-59759AB684CF}" type="pres">
      <dgm:prSet presAssocID="{B302292E-BD43-4985-9AF8-AA59243E293C}" presName="sibTrans" presStyleCnt="0"/>
      <dgm:spPr/>
    </dgm:pt>
    <dgm:pt modelId="{1DEFF5FE-6106-4DD4-877E-2CFCA1B682A4}" type="pres">
      <dgm:prSet presAssocID="{B302292E-BD43-4985-9AF8-AA59243E293C}" presName="space" presStyleCnt="0"/>
      <dgm:spPr/>
    </dgm:pt>
    <dgm:pt modelId="{640F9B6E-C00E-4A33-8F31-1A3419C58CAB}" type="pres">
      <dgm:prSet presAssocID="{F2422955-0EEA-4438-8319-35C2C3EF2BDC}" presName="composite" presStyleCnt="0"/>
      <dgm:spPr/>
    </dgm:pt>
    <dgm:pt modelId="{7EC09C98-B533-4A55-A63E-C52B5ED4622A}" type="pres">
      <dgm:prSet presAssocID="{F2422955-0EEA-4438-8319-35C2C3EF2BDC}" presName="LShape" presStyleLbl="alignNode1" presStyleIdx="6" presStyleCnt="9"/>
      <dgm:spPr/>
    </dgm:pt>
    <dgm:pt modelId="{11049195-E740-4E85-9FB7-42C939244622}" type="pres">
      <dgm:prSet presAssocID="{F2422955-0EEA-4438-8319-35C2C3EF2BDC}" presName="ParentText" presStyleLbl="revTx" presStyleIdx="3" presStyleCnt="5">
        <dgm:presLayoutVars>
          <dgm:chMax val="0"/>
          <dgm:chPref val="0"/>
          <dgm:bulletEnabled val="1"/>
        </dgm:presLayoutVars>
      </dgm:prSet>
      <dgm:spPr/>
      <dgm:t>
        <a:bodyPr/>
        <a:lstStyle/>
        <a:p>
          <a:endParaRPr lang="en-US"/>
        </a:p>
      </dgm:t>
    </dgm:pt>
    <dgm:pt modelId="{5CC85DDE-4DE0-4155-9C0D-DE40371BAE82}" type="pres">
      <dgm:prSet presAssocID="{F2422955-0EEA-4438-8319-35C2C3EF2BDC}" presName="Triangle" presStyleLbl="alignNode1" presStyleIdx="7" presStyleCnt="9"/>
      <dgm:spPr/>
    </dgm:pt>
    <dgm:pt modelId="{4BF0A6D4-979C-468D-82AF-D1F596DEA56E}" type="pres">
      <dgm:prSet presAssocID="{A1323C73-600B-4FB6-96C8-4EAED845E2CC}" presName="sibTrans" presStyleCnt="0"/>
      <dgm:spPr/>
    </dgm:pt>
    <dgm:pt modelId="{DAA222A0-6850-4E3D-A7ED-C476E21A4094}" type="pres">
      <dgm:prSet presAssocID="{A1323C73-600B-4FB6-96C8-4EAED845E2CC}" presName="space" presStyleCnt="0"/>
      <dgm:spPr/>
    </dgm:pt>
    <dgm:pt modelId="{D6778D71-ED06-4DB4-90C3-C70A69222D85}" type="pres">
      <dgm:prSet presAssocID="{2A9E1F71-E4BE-4D4D-A680-5427DB71BE50}" presName="composite" presStyleCnt="0"/>
      <dgm:spPr/>
    </dgm:pt>
    <dgm:pt modelId="{1C96AB80-FAC9-4F70-A57B-6366951840C1}" type="pres">
      <dgm:prSet presAssocID="{2A9E1F71-E4BE-4D4D-A680-5427DB71BE50}" presName="LShape" presStyleLbl="alignNode1" presStyleIdx="8" presStyleCnt="9"/>
      <dgm:spPr/>
    </dgm:pt>
    <dgm:pt modelId="{A125924E-EF3F-45AE-8ED2-201909D981C9}" type="pres">
      <dgm:prSet presAssocID="{2A9E1F71-E4BE-4D4D-A680-5427DB71BE50}" presName="ParentText" presStyleLbl="revTx" presStyleIdx="4" presStyleCnt="5">
        <dgm:presLayoutVars>
          <dgm:chMax val="0"/>
          <dgm:chPref val="0"/>
          <dgm:bulletEnabled val="1"/>
        </dgm:presLayoutVars>
      </dgm:prSet>
      <dgm:spPr/>
      <dgm:t>
        <a:bodyPr/>
        <a:lstStyle/>
        <a:p>
          <a:endParaRPr lang="en-US"/>
        </a:p>
      </dgm:t>
    </dgm:pt>
  </dgm:ptLst>
  <dgm:cxnLst>
    <dgm:cxn modelId="{16B45440-A597-454D-9C67-0E324399B13D}" srcId="{E565DB82-5F04-4331-A259-FD9D3005A4BF}" destId="{E2766F24-3431-4526-9B50-603EA30FE78E}" srcOrd="0" destOrd="0" parTransId="{AEE06ABD-69A1-492B-9C44-967D43C888C1}" sibTransId="{A7751DD0-53D3-4A49-8AB1-A591E9D721A3}"/>
    <dgm:cxn modelId="{D6E21AE5-1BB1-4A76-9731-9498A96F953F}" type="presOf" srcId="{3DD98D21-662F-4753-988B-B327DDCB29F5}" destId="{C52D7063-D116-4423-A62C-3924889F90A1}" srcOrd="0" destOrd="0" presId="urn:microsoft.com/office/officeart/2009/3/layout/StepUpProcess"/>
    <dgm:cxn modelId="{DCE6AA4F-A784-4491-94DC-89A43E5CCF8A}" type="presOf" srcId="{E565DB82-5F04-4331-A259-FD9D3005A4BF}" destId="{4E7C2875-DC11-4873-865C-35D0E3B5351E}" srcOrd="0" destOrd="0" presId="urn:microsoft.com/office/officeart/2009/3/layout/StepUpProcess"/>
    <dgm:cxn modelId="{82B97855-3776-47D1-AE6E-88C320AD17DF}" type="presOf" srcId="{2A9E1F71-E4BE-4D4D-A680-5427DB71BE50}" destId="{A125924E-EF3F-45AE-8ED2-201909D981C9}" srcOrd="0" destOrd="0" presId="urn:microsoft.com/office/officeart/2009/3/layout/StepUpProcess"/>
    <dgm:cxn modelId="{09140C28-0B44-4716-B29F-77805FC4C79D}" srcId="{E565DB82-5F04-4331-A259-FD9D3005A4BF}" destId="{2A9E1F71-E4BE-4D4D-A680-5427DB71BE50}" srcOrd="4" destOrd="0" parTransId="{BBAD0EDB-9B66-4342-85B7-85259B4C1C02}" sibTransId="{EF7FF17E-A72D-4670-ABF4-C1EB5001901D}"/>
    <dgm:cxn modelId="{59DA6F82-271F-4F54-BE6F-A1EB7D814222}" type="presOf" srcId="{E2766F24-3431-4526-9B50-603EA30FE78E}" destId="{0826ABAF-3430-48AA-8447-1A8A04DB8489}" srcOrd="0" destOrd="0" presId="urn:microsoft.com/office/officeart/2009/3/layout/StepUpProcess"/>
    <dgm:cxn modelId="{7CF69019-1260-470E-AD64-0E71918116E6}" type="presOf" srcId="{7F008F8E-E7B1-4DD0-B66D-8EAB0F6C734F}" destId="{9CC64898-BE47-4B34-B0A3-7A4716178FB4}" srcOrd="0" destOrd="0" presId="urn:microsoft.com/office/officeart/2009/3/layout/StepUpProcess"/>
    <dgm:cxn modelId="{A51256A4-81FD-42F4-8626-23E4585B8E5F}" srcId="{E565DB82-5F04-4331-A259-FD9D3005A4BF}" destId="{F2422955-0EEA-4438-8319-35C2C3EF2BDC}" srcOrd="3" destOrd="0" parTransId="{AC6521D4-79CF-438B-80D3-9A8FB55FBEA7}" sibTransId="{A1323C73-600B-4FB6-96C8-4EAED845E2CC}"/>
    <dgm:cxn modelId="{8823C250-41F0-476E-BE6B-C5FC80AC67C8}" srcId="{E565DB82-5F04-4331-A259-FD9D3005A4BF}" destId="{3DD98D21-662F-4753-988B-B327DDCB29F5}" srcOrd="1" destOrd="0" parTransId="{1BDD4EF7-A4F6-4BF9-816C-15EEDDC3771C}" sibTransId="{C66236B8-03B1-4333-AFA8-9EC302320F44}"/>
    <dgm:cxn modelId="{F982A929-F53D-4D1B-875C-9CB8E65417CC}" srcId="{E565DB82-5F04-4331-A259-FD9D3005A4BF}" destId="{7F008F8E-E7B1-4DD0-B66D-8EAB0F6C734F}" srcOrd="2" destOrd="0" parTransId="{893FFC93-7611-4CEF-89E6-EB02E7573002}" sibTransId="{B302292E-BD43-4985-9AF8-AA59243E293C}"/>
    <dgm:cxn modelId="{F905DC2E-4C7D-4F16-8649-920D37F963BD}" type="presOf" srcId="{F2422955-0EEA-4438-8319-35C2C3EF2BDC}" destId="{11049195-E740-4E85-9FB7-42C939244622}" srcOrd="0" destOrd="0" presId="urn:microsoft.com/office/officeart/2009/3/layout/StepUpProcess"/>
    <dgm:cxn modelId="{66D46BD0-B5B2-4E57-83AE-B0914F04E005}" type="presParOf" srcId="{4E7C2875-DC11-4873-865C-35D0E3B5351E}" destId="{109DEEA0-1EA9-46E3-A766-45A9AC000BF4}" srcOrd="0" destOrd="0" presId="urn:microsoft.com/office/officeart/2009/3/layout/StepUpProcess"/>
    <dgm:cxn modelId="{845F7830-A1D1-4957-8A6C-709CF71A52D5}" type="presParOf" srcId="{109DEEA0-1EA9-46E3-A766-45A9AC000BF4}" destId="{EBF84C45-5C26-457E-A432-49C69302F847}" srcOrd="0" destOrd="0" presId="urn:microsoft.com/office/officeart/2009/3/layout/StepUpProcess"/>
    <dgm:cxn modelId="{409754F1-34BA-4C9A-BE95-293839ECA392}" type="presParOf" srcId="{109DEEA0-1EA9-46E3-A766-45A9AC000BF4}" destId="{0826ABAF-3430-48AA-8447-1A8A04DB8489}" srcOrd="1" destOrd="0" presId="urn:microsoft.com/office/officeart/2009/3/layout/StepUpProcess"/>
    <dgm:cxn modelId="{0DDF0684-5D27-4D29-8B29-6D6B0167FD8F}" type="presParOf" srcId="{109DEEA0-1EA9-46E3-A766-45A9AC000BF4}" destId="{0496DD26-B321-4383-83EF-06C2607E6AC5}" srcOrd="2" destOrd="0" presId="urn:microsoft.com/office/officeart/2009/3/layout/StepUpProcess"/>
    <dgm:cxn modelId="{7D73D961-5A9B-4DEA-AEFE-9928719540E1}" type="presParOf" srcId="{4E7C2875-DC11-4873-865C-35D0E3B5351E}" destId="{7D32AA6F-FCC7-47DB-B3CF-4F587F6FADAD}" srcOrd="1" destOrd="0" presId="urn:microsoft.com/office/officeart/2009/3/layout/StepUpProcess"/>
    <dgm:cxn modelId="{92596F45-08DC-454D-A4CC-F40705D552AB}" type="presParOf" srcId="{7D32AA6F-FCC7-47DB-B3CF-4F587F6FADAD}" destId="{83630B87-B6C0-4734-8040-87B123304849}" srcOrd="0" destOrd="0" presId="urn:microsoft.com/office/officeart/2009/3/layout/StepUpProcess"/>
    <dgm:cxn modelId="{BB9E4E67-B603-4C09-B4DF-CC03224D7931}" type="presParOf" srcId="{4E7C2875-DC11-4873-865C-35D0E3B5351E}" destId="{2765C75A-172D-47F3-979A-68C63084D167}" srcOrd="2" destOrd="0" presId="urn:microsoft.com/office/officeart/2009/3/layout/StepUpProcess"/>
    <dgm:cxn modelId="{D1AC414D-9DA1-46D8-BF8A-ECABECC8D5F3}" type="presParOf" srcId="{2765C75A-172D-47F3-979A-68C63084D167}" destId="{B3E0D477-75BE-459E-9A4A-1B03B6F7D201}" srcOrd="0" destOrd="0" presId="urn:microsoft.com/office/officeart/2009/3/layout/StepUpProcess"/>
    <dgm:cxn modelId="{671E2B5A-B79C-49A9-9C28-03BEB436E351}" type="presParOf" srcId="{2765C75A-172D-47F3-979A-68C63084D167}" destId="{C52D7063-D116-4423-A62C-3924889F90A1}" srcOrd="1" destOrd="0" presId="urn:microsoft.com/office/officeart/2009/3/layout/StepUpProcess"/>
    <dgm:cxn modelId="{F70C4A50-CFE2-4EF7-9423-27048D658FF4}" type="presParOf" srcId="{2765C75A-172D-47F3-979A-68C63084D167}" destId="{FFC74A47-24B6-48DE-80B0-21E305A92B67}" srcOrd="2" destOrd="0" presId="urn:microsoft.com/office/officeart/2009/3/layout/StepUpProcess"/>
    <dgm:cxn modelId="{66A43C8C-4030-4199-812C-E2529D8135E1}" type="presParOf" srcId="{4E7C2875-DC11-4873-865C-35D0E3B5351E}" destId="{59EAE900-A312-4E97-B24C-B47F2701B90E}" srcOrd="3" destOrd="0" presId="urn:microsoft.com/office/officeart/2009/3/layout/StepUpProcess"/>
    <dgm:cxn modelId="{142377B1-DD92-4053-BE52-D3ADD77773B9}" type="presParOf" srcId="{59EAE900-A312-4E97-B24C-B47F2701B90E}" destId="{A97B89BA-E146-41D9-AC02-1BF63AEA5E38}" srcOrd="0" destOrd="0" presId="urn:microsoft.com/office/officeart/2009/3/layout/StepUpProcess"/>
    <dgm:cxn modelId="{88B31BF8-4F90-4645-B8AE-19B9FFC3E474}" type="presParOf" srcId="{4E7C2875-DC11-4873-865C-35D0E3B5351E}" destId="{9844774E-A103-46B4-A817-16F6A438E3E6}" srcOrd="4" destOrd="0" presId="urn:microsoft.com/office/officeart/2009/3/layout/StepUpProcess"/>
    <dgm:cxn modelId="{9BA8ACDE-F7FC-4985-9FB7-DEA343D09B80}" type="presParOf" srcId="{9844774E-A103-46B4-A817-16F6A438E3E6}" destId="{AF2DBCA7-BAA5-4F2B-A49B-BD2C7312F0E3}" srcOrd="0" destOrd="0" presId="urn:microsoft.com/office/officeart/2009/3/layout/StepUpProcess"/>
    <dgm:cxn modelId="{842D715B-F8A0-4FEE-A369-F64238B89859}" type="presParOf" srcId="{9844774E-A103-46B4-A817-16F6A438E3E6}" destId="{9CC64898-BE47-4B34-B0A3-7A4716178FB4}" srcOrd="1" destOrd="0" presId="urn:microsoft.com/office/officeart/2009/3/layout/StepUpProcess"/>
    <dgm:cxn modelId="{9A980F7F-10A3-4106-9B5A-12A2AE0E3C9D}" type="presParOf" srcId="{9844774E-A103-46B4-A817-16F6A438E3E6}" destId="{E7662EA8-D73C-4848-B6D6-C1E16C914678}" srcOrd="2" destOrd="0" presId="urn:microsoft.com/office/officeart/2009/3/layout/StepUpProcess"/>
    <dgm:cxn modelId="{23AC1528-3BC6-4FC1-A62D-40BFBF5A2A83}" type="presParOf" srcId="{4E7C2875-DC11-4873-865C-35D0E3B5351E}" destId="{BFA90F7A-3524-4500-BB99-59759AB684CF}" srcOrd="5" destOrd="0" presId="urn:microsoft.com/office/officeart/2009/3/layout/StepUpProcess"/>
    <dgm:cxn modelId="{B3EE9599-C7A0-410D-AA09-438FE44917D2}" type="presParOf" srcId="{BFA90F7A-3524-4500-BB99-59759AB684CF}" destId="{1DEFF5FE-6106-4DD4-877E-2CFCA1B682A4}" srcOrd="0" destOrd="0" presId="urn:microsoft.com/office/officeart/2009/3/layout/StepUpProcess"/>
    <dgm:cxn modelId="{A34DF4D5-5121-4C55-B601-E9AC3A3D5759}" type="presParOf" srcId="{4E7C2875-DC11-4873-865C-35D0E3B5351E}" destId="{640F9B6E-C00E-4A33-8F31-1A3419C58CAB}" srcOrd="6" destOrd="0" presId="urn:microsoft.com/office/officeart/2009/3/layout/StepUpProcess"/>
    <dgm:cxn modelId="{B29B0D9D-4450-420A-B110-AFAED0C2AA6A}" type="presParOf" srcId="{640F9B6E-C00E-4A33-8F31-1A3419C58CAB}" destId="{7EC09C98-B533-4A55-A63E-C52B5ED4622A}" srcOrd="0" destOrd="0" presId="urn:microsoft.com/office/officeart/2009/3/layout/StepUpProcess"/>
    <dgm:cxn modelId="{CA7BE778-5AB5-4AAB-9448-5B9B804DB8DF}" type="presParOf" srcId="{640F9B6E-C00E-4A33-8F31-1A3419C58CAB}" destId="{11049195-E740-4E85-9FB7-42C939244622}" srcOrd="1" destOrd="0" presId="urn:microsoft.com/office/officeart/2009/3/layout/StepUpProcess"/>
    <dgm:cxn modelId="{7DA470A0-B577-4707-8520-7F3440FDBA20}" type="presParOf" srcId="{640F9B6E-C00E-4A33-8F31-1A3419C58CAB}" destId="{5CC85DDE-4DE0-4155-9C0D-DE40371BAE82}" srcOrd="2" destOrd="0" presId="urn:microsoft.com/office/officeart/2009/3/layout/StepUpProcess"/>
    <dgm:cxn modelId="{24EB8F62-3127-46B3-91E0-7D8BBA1BD61F}" type="presParOf" srcId="{4E7C2875-DC11-4873-865C-35D0E3B5351E}" destId="{4BF0A6D4-979C-468D-82AF-D1F596DEA56E}" srcOrd="7" destOrd="0" presId="urn:microsoft.com/office/officeart/2009/3/layout/StepUpProcess"/>
    <dgm:cxn modelId="{11776F9C-EAB8-4A58-B8CD-AE427721555B}" type="presParOf" srcId="{4BF0A6D4-979C-468D-82AF-D1F596DEA56E}" destId="{DAA222A0-6850-4E3D-A7ED-C476E21A4094}" srcOrd="0" destOrd="0" presId="urn:microsoft.com/office/officeart/2009/3/layout/StepUpProcess"/>
    <dgm:cxn modelId="{CB7BFDCD-FFFF-4E37-9394-E92D7D2CFDC6}" type="presParOf" srcId="{4E7C2875-DC11-4873-865C-35D0E3B5351E}" destId="{D6778D71-ED06-4DB4-90C3-C70A69222D85}" srcOrd="8" destOrd="0" presId="urn:microsoft.com/office/officeart/2009/3/layout/StepUpProcess"/>
    <dgm:cxn modelId="{5C4B2BA3-441F-4029-AA86-9DCBB791929F}" type="presParOf" srcId="{D6778D71-ED06-4DB4-90C3-C70A69222D85}" destId="{1C96AB80-FAC9-4F70-A57B-6366951840C1}" srcOrd="0" destOrd="0" presId="urn:microsoft.com/office/officeart/2009/3/layout/StepUpProcess"/>
    <dgm:cxn modelId="{C972609E-0E87-4B39-B2CB-07F90F2D6776}" type="presParOf" srcId="{D6778D71-ED06-4DB4-90C3-C70A69222D85}" destId="{A125924E-EF3F-45AE-8ED2-201909D981C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D0564-A1AA-4FB5-B6FD-A98115016FB6}">
      <dsp:nvSpPr>
        <dsp:cNvPr id="0" name=""/>
        <dsp:cNvSpPr/>
      </dsp:nvSpPr>
      <dsp:spPr>
        <a:xfrm>
          <a:off x="1568814" y="2072726"/>
          <a:ext cx="2260328" cy="195527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Continuous Process  Improvement</a:t>
          </a:r>
          <a:endParaRPr lang="en-US" sz="1400" b="1" kern="1200" dirty="0"/>
        </a:p>
      </dsp:txBody>
      <dsp:txXfrm>
        <a:off x="1943382" y="2396742"/>
        <a:ext cx="1511192" cy="1307243"/>
      </dsp:txXfrm>
    </dsp:sp>
    <dsp:sp modelId="{4AAE000D-BAB8-4003-876D-EE7C517A6FD6}">
      <dsp:nvSpPr>
        <dsp:cNvPr id="0" name=""/>
        <dsp:cNvSpPr/>
      </dsp:nvSpPr>
      <dsp:spPr>
        <a:xfrm>
          <a:off x="2913872" y="1134619"/>
          <a:ext cx="852815" cy="7348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614E4-B3B2-4394-AA7C-09D949601A31}">
      <dsp:nvSpPr>
        <dsp:cNvPr id="0" name=""/>
        <dsp:cNvSpPr/>
      </dsp:nvSpPr>
      <dsp:spPr>
        <a:xfrm>
          <a:off x="1706681" y="291761"/>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Report Design</a:t>
          </a:r>
          <a:endParaRPr lang="en-US" sz="1400" b="1" kern="1200" dirty="0"/>
        </a:p>
      </dsp:txBody>
      <dsp:txXfrm>
        <a:off x="2013650" y="557325"/>
        <a:ext cx="1238384" cy="1071348"/>
      </dsp:txXfrm>
    </dsp:sp>
    <dsp:sp modelId="{5F718420-BA38-4BEE-93AB-5B02D714227F}">
      <dsp:nvSpPr>
        <dsp:cNvPr id="0" name=""/>
        <dsp:cNvSpPr/>
      </dsp:nvSpPr>
      <dsp:spPr>
        <a:xfrm>
          <a:off x="3909174" y="2508328"/>
          <a:ext cx="852815" cy="7348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F4B3A0-9B5F-42E6-B305-C719585803AF}">
      <dsp:nvSpPr>
        <dsp:cNvPr id="0" name=""/>
        <dsp:cNvSpPr/>
      </dsp:nvSpPr>
      <dsp:spPr>
        <a:xfrm>
          <a:off x="3405477" y="1277392"/>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Coaching</a:t>
          </a:r>
        </a:p>
      </dsp:txBody>
      <dsp:txXfrm>
        <a:off x="3712446" y="1542956"/>
        <a:ext cx="1238384" cy="1071348"/>
      </dsp:txXfrm>
    </dsp:sp>
    <dsp:sp modelId="{5790D188-9E43-4841-A9AC-45B5F8F19694}">
      <dsp:nvSpPr>
        <dsp:cNvPr id="0" name=""/>
        <dsp:cNvSpPr/>
      </dsp:nvSpPr>
      <dsp:spPr>
        <a:xfrm>
          <a:off x="3217773" y="4058988"/>
          <a:ext cx="852815" cy="7348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95BBE-152A-437F-8668-FB03B5C06C59}">
      <dsp:nvSpPr>
        <dsp:cNvPr id="0" name=""/>
        <dsp:cNvSpPr/>
      </dsp:nvSpPr>
      <dsp:spPr>
        <a:xfrm>
          <a:off x="3405477" y="3215028"/>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Knowledge Manage-</a:t>
          </a:r>
          <a:r>
            <a:rPr lang="en-US" sz="1400" b="1" kern="1200" dirty="0" err="1" smtClean="0"/>
            <a:t>ment</a:t>
          </a:r>
          <a:endParaRPr lang="en-US" sz="1400" b="1" kern="1200" dirty="0" smtClean="0"/>
        </a:p>
      </dsp:txBody>
      <dsp:txXfrm>
        <a:off x="3712446" y="3480592"/>
        <a:ext cx="1238384" cy="1071348"/>
      </dsp:txXfrm>
    </dsp:sp>
    <dsp:sp modelId="{99C70E5F-22DB-4BDD-A21A-527E1292F27A}">
      <dsp:nvSpPr>
        <dsp:cNvPr id="0" name=""/>
        <dsp:cNvSpPr/>
      </dsp:nvSpPr>
      <dsp:spPr>
        <a:xfrm>
          <a:off x="1502679" y="4219952"/>
          <a:ext cx="852815" cy="7348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5B30B-B9CB-4D05-B656-EF49CD965A75}">
      <dsp:nvSpPr>
        <dsp:cNvPr id="0" name=""/>
        <dsp:cNvSpPr/>
      </dsp:nvSpPr>
      <dsp:spPr>
        <a:xfrm>
          <a:off x="1706681" y="4201761"/>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Call Quality Assessment</a:t>
          </a:r>
        </a:p>
      </dsp:txBody>
      <dsp:txXfrm>
        <a:off x="2013650" y="4467325"/>
        <a:ext cx="1238384" cy="1071348"/>
      </dsp:txXfrm>
    </dsp:sp>
    <dsp:sp modelId="{B87006D8-A98D-4BB2-9BFC-B3FBF9B6DB2B}">
      <dsp:nvSpPr>
        <dsp:cNvPr id="0" name=""/>
        <dsp:cNvSpPr/>
      </dsp:nvSpPr>
      <dsp:spPr>
        <a:xfrm>
          <a:off x="491078" y="2846794"/>
          <a:ext cx="852815" cy="73481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CC09B4-9772-4902-BFC9-452E14FFB6B0}">
      <dsp:nvSpPr>
        <dsp:cNvPr id="0" name=""/>
        <dsp:cNvSpPr/>
      </dsp:nvSpPr>
      <dsp:spPr>
        <a:xfrm>
          <a:off x="0" y="3216130"/>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Instructional Design</a:t>
          </a:r>
        </a:p>
      </dsp:txBody>
      <dsp:txXfrm>
        <a:off x="306969" y="3481694"/>
        <a:ext cx="1238384" cy="1071348"/>
      </dsp:txXfrm>
    </dsp:sp>
    <dsp:sp modelId="{D15E0245-2FB6-4D2C-9FB2-365DCAAD71AC}">
      <dsp:nvSpPr>
        <dsp:cNvPr id="0" name=""/>
        <dsp:cNvSpPr/>
      </dsp:nvSpPr>
      <dsp:spPr>
        <a:xfrm>
          <a:off x="0" y="1275187"/>
          <a:ext cx="1852322" cy="160247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Writing</a:t>
          </a:r>
        </a:p>
      </dsp:txBody>
      <dsp:txXfrm>
        <a:off x="306969" y="1540751"/>
        <a:ext cx="1238384" cy="1071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84C45-5C26-457E-A432-49C69302F847}">
      <dsp:nvSpPr>
        <dsp:cNvPr id="0" name=""/>
        <dsp:cNvSpPr/>
      </dsp:nvSpPr>
      <dsp:spPr>
        <a:xfrm rot="5400000">
          <a:off x="322501" y="1874980"/>
          <a:ext cx="964272" cy="160452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26ABAF-3430-48AA-8447-1A8A04DB8489}">
      <dsp:nvSpPr>
        <dsp:cNvPr id="0" name=""/>
        <dsp:cNvSpPr/>
      </dsp:nvSpPr>
      <dsp:spPr>
        <a:xfrm>
          <a:off x="161540" y="2354388"/>
          <a:ext cx="1448576" cy="126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t>1996</a:t>
          </a:r>
          <a:endParaRPr lang="en-US" sz="4000" b="1" kern="1200" dirty="0"/>
        </a:p>
      </dsp:txBody>
      <dsp:txXfrm>
        <a:off x="161540" y="2354388"/>
        <a:ext cx="1448576" cy="1269761"/>
      </dsp:txXfrm>
    </dsp:sp>
    <dsp:sp modelId="{0496DD26-B321-4383-83EF-06C2607E6AC5}">
      <dsp:nvSpPr>
        <dsp:cNvPr id="0" name=""/>
        <dsp:cNvSpPr/>
      </dsp:nvSpPr>
      <dsp:spPr>
        <a:xfrm>
          <a:off x="1336799" y="1756853"/>
          <a:ext cx="273316" cy="27331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0D477-75BE-459E-9A4A-1B03B6F7D201}">
      <dsp:nvSpPr>
        <dsp:cNvPr id="0" name=""/>
        <dsp:cNvSpPr/>
      </dsp:nvSpPr>
      <dsp:spPr>
        <a:xfrm rot="5400000">
          <a:off x="2095841" y="1436166"/>
          <a:ext cx="964272" cy="160452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2D7063-D116-4423-A62C-3924889F90A1}">
      <dsp:nvSpPr>
        <dsp:cNvPr id="0" name=""/>
        <dsp:cNvSpPr/>
      </dsp:nvSpPr>
      <dsp:spPr>
        <a:xfrm>
          <a:off x="1934880" y="1915574"/>
          <a:ext cx="1448576" cy="126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t>1998</a:t>
          </a:r>
          <a:endParaRPr lang="en-US" sz="4000" b="1" kern="1200" dirty="0"/>
        </a:p>
      </dsp:txBody>
      <dsp:txXfrm>
        <a:off x="1934880" y="1915574"/>
        <a:ext cx="1448576" cy="1269761"/>
      </dsp:txXfrm>
    </dsp:sp>
    <dsp:sp modelId="{FFC74A47-24B6-48DE-80B0-21E305A92B67}">
      <dsp:nvSpPr>
        <dsp:cNvPr id="0" name=""/>
        <dsp:cNvSpPr/>
      </dsp:nvSpPr>
      <dsp:spPr>
        <a:xfrm>
          <a:off x="3110139" y="1318039"/>
          <a:ext cx="273316" cy="27331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2DBCA7-BAA5-4F2B-A49B-BD2C7312F0E3}">
      <dsp:nvSpPr>
        <dsp:cNvPr id="0" name=""/>
        <dsp:cNvSpPr/>
      </dsp:nvSpPr>
      <dsp:spPr>
        <a:xfrm rot="5400000">
          <a:off x="3869181" y="997351"/>
          <a:ext cx="964272" cy="160452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64898-BE47-4B34-B0A3-7A4716178FB4}">
      <dsp:nvSpPr>
        <dsp:cNvPr id="0" name=""/>
        <dsp:cNvSpPr/>
      </dsp:nvSpPr>
      <dsp:spPr>
        <a:xfrm>
          <a:off x="3708220" y="1476759"/>
          <a:ext cx="1448576" cy="126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t>2004</a:t>
          </a:r>
          <a:endParaRPr lang="en-US" sz="4000" b="1" kern="1200" dirty="0"/>
        </a:p>
      </dsp:txBody>
      <dsp:txXfrm>
        <a:off x="3708220" y="1476759"/>
        <a:ext cx="1448576" cy="1269761"/>
      </dsp:txXfrm>
    </dsp:sp>
    <dsp:sp modelId="{E7662EA8-D73C-4848-B6D6-C1E16C914678}">
      <dsp:nvSpPr>
        <dsp:cNvPr id="0" name=""/>
        <dsp:cNvSpPr/>
      </dsp:nvSpPr>
      <dsp:spPr>
        <a:xfrm>
          <a:off x="4883480" y="879224"/>
          <a:ext cx="273316" cy="27331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09C98-B533-4A55-A63E-C52B5ED4622A}">
      <dsp:nvSpPr>
        <dsp:cNvPr id="0" name=""/>
        <dsp:cNvSpPr/>
      </dsp:nvSpPr>
      <dsp:spPr>
        <a:xfrm rot="5400000">
          <a:off x="5642521" y="558536"/>
          <a:ext cx="964272" cy="160452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049195-E740-4E85-9FB7-42C939244622}">
      <dsp:nvSpPr>
        <dsp:cNvPr id="0" name=""/>
        <dsp:cNvSpPr/>
      </dsp:nvSpPr>
      <dsp:spPr>
        <a:xfrm>
          <a:off x="5481560" y="1037944"/>
          <a:ext cx="1448576" cy="126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t>2007</a:t>
          </a:r>
          <a:endParaRPr lang="en-US" sz="4000" b="1" kern="1200" dirty="0"/>
        </a:p>
      </dsp:txBody>
      <dsp:txXfrm>
        <a:off x="5481560" y="1037944"/>
        <a:ext cx="1448576" cy="1269761"/>
      </dsp:txXfrm>
    </dsp:sp>
    <dsp:sp modelId="{5CC85DDE-4DE0-4155-9C0D-DE40371BAE82}">
      <dsp:nvSpPr>
        <dsp:cNvPr id="0" name=""/>
        <dsp:cNvSpPr/>
      </dsp:nvSpPr>
      <dsp:spPr>
        <a:xfrm>
          <a:off x="6656820" y="440409"/>
          <a:ext cx="273316" cy="27331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6AB80-FAC9-4F70-A57B-6366951840C1}">
      <dsp:nvSpPr>
        <dsp:cNvPr id="0" name=""/>
        <dsp:cNvSpPr/>
      </dsp:nvSpPr>
      <dsp:spPr>
        <a:xfrm rot="5400000">
          <a:off x="7415861" y="119721"/>
          <a:ext cx="964272" cy="1604527"/>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25924E-EF3F-45AE-8ED2-201909D981C9}">
      <dsp:nvSpPr>
        <dsp:cNvPr id="0" name=""/>
        <dsp:cNvSpPr/>
      </dsp:nvSpPr>
      <dsp:spPr>
        <a:xfrm>
          <a:off x="7254900" y="599129"/>
          <a:ext cx="1448576" cy="126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en-US" sz="4000" b="1" kern="1200" dirty="0" smtClean="0"/>
            <a:t>2010</a:t>
          </a:r>
          <a:endParaRPr lang="en-US" sz="4000" b="1" kern="1200" dirty="0"/>
        </a:p>
      </dsp:txBody>
      <dsp:txXfrm>
        <a:off x="7254900" y="599129"/>
        <a:ext cx="1448576" cy="126976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C4A984-326F-4CCD-880A-6073614A3605}" type="datetimeFigureOut">
              <a:rPr lang="en-US" smtClean="0"/>
              <a:t>7/6/2014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560F3-1F27-4DEE-853D-66809E4543C3}" type="slidenum">
              <a:rPr lang="en-US" smtClean="0"/>
              <a:t>‹#›</a:t>
            </a:fld>
            <a:endParaRPr lang="en-US"/>
          </a:p>
        </p:txBody>
      </p:sp>
    </p:spTree>
    <p:extLst>
      <p:ext uri="{BB962C8B-B14F-4D97-AF65-F5344CB8AC3E}">
        <p14:creationId xmlns:p14="http://schemas.microsoft.com/office/powerpoint/2010/main" val="349600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F560F3-1F27-4DEE-853D-66809E4543C3}" type="slidenum">
              <a:rPr lang="en-US" smtClean="0"/>
              <a:t>4</a:t>
            </a:fld>
            <a:endParaRPr lang="en-US"/>
          </a:p>
        </p:txBody>
      </p:sp>
    </p:spTree>
    <p:extLst>
      <p:ext uri="{BB962C8B-B14F-4D97-AF65-F5344CB8AC3E}">
        <p14:creationId xmlns:p14="http://schemas.microsoft.com/office/powerpoint/2010/main" val="344629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AB10664-AA0D-4658-B160-2E2F0EE76AE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0EE83044-A6D6-495F-8ED4-8C600F7B797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10664-AA0D-4658-B160-2E2F0EE76AE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AB10664-AA0D-4658-B160-2E2F0EE76AE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10664-AA0D-4658-B160-2E2F0EE76AE8}" type="datetimeFigureOut">
              <a:rPr lang="en-US" smtClean="0"/>
              <a:t>7/6/2014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AB10664-AA0D-4658-B160-2E2F0EE76AE8}" type="datetimeFigureOut">
              <a:rPr lang="en-US" smtClean="0"/>
              <a:t>7/6/2014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83044-A6D6-495F-8ED4-8C600F7B797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B10664-AA0D-4658-B160-2E2F0EE76AE8}" type="datetimeFigureOut">
              <a:rPr lang="en-US" smtClean="0"/>
              <a:t>7/6/2014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AB10664-AA0D-4658-B160-2E2F0EE76AE8}" type="datetimeFigureOut">
              <a:rPr lang="en-US" smtClean="0"/>
              <a:t>7/6/2014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B10664-AA0D-4658-B160-2E2F0EE76AE8}" type="datetimeFigureOut">
              <a:rPr lang="en-US" smtClean="0"/>
              <a:t>7/6/2014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AB10664-AA0D-4658-B160-2E2F0EE76AE8}" type="datetimeFigureOut">
              <a:rPr lang="en-US" smtClean="0"/>
              <a:t>7/6/2014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83044-A6D6-495F-8ED4-8C600F7B797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AB10664-AA0D-4658-B160-2E2F0EE76AE8}" type="datetimeFigureOut">
              <a:rPr lang="en-US" smtClean="0"/>
              <a:t>7/6/2014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83044-A6D6-495F-8ED4-8C600F7B797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AAB10664-AA0D-4658-B160-2E2F0EE76AE8}" type="datetimeFigureOut">
              <a:rPr lang="en-US" smtClean="0"/>
              <a:t>7/6/2014</a:t>
            </a:fld>
            <a:endParaRPr lang="en-US"/>
          </a:p>
        </p:txBody>
      </p:sp>
      <p:sp>
        <p:nvSpPr>
          <p:cNvPr id="7" name="Slide Number Placeholder 6"/>
          <p:cNvSpPr>
            <a:spLocks noGrp="1"/>
          </p:cNvSpPr>
          <p:nvPr>
            <p:ph type="sldNum" sz="quarter" idx="12"/>
          </p:nvPr>
        </p:nvSpPr>
        <p:spPr/>
        <p:txBody>
          <a:bodyPr/>
          <a:lstStyle/>
          <a:p>
            <a:fld id="{0EE83044-A6D6-495F-8ED4-8C600F7B797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AAB10664-AA0D-4658-B160-2E2F0EE76AE8}" type="datetimeFigureOut">
              <a:rPr lang="en-US" smtClean="0"/>
              <a:t>7/6/2014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0EE83044-A6D6-495F-8ED4-8C600F7B797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package" Target="../embeddings/Microsoft_Word_Document1.docx"/></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a:solidFill>
            <a:schemeClr val="accent6">
              <a:lumMod val="75000"/>
            </a:schemeClr>
          </a:solidFill>
        </p:spPr>
        <p:txBody>
          <a:bodyPr>
            <a:normAutofit fontScale="90000"/>
          </a:bodyPr>
          <a:lstStyle/>
          <a:p>
            <a:r>
              <a:rPr lang="en-US" sz="44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Tammy Knoll-Anderson, MS, ITIL</a:t>
            </a:r>
            <a:br>
              <a:rPr lang="en-US" sz="44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Senior</a:t>
            </a:r>
            <a:r>
              <a:rPr lang="en-US" sz="18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Instructional Design</a:t>
            </a:r>
            <a:endParaRPr lang="en-US" sz="12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828800"/>
            <a:ext cx="3962400" cy="4648200"/>
          </a:xfrm>
        </p:spPr>
      </p:pic>
      <p:graphicFrame>
        <p:nvGraphicFramePr>
          <p:cNvPr id="5" name="Object 4"/>
          <p:cNvGraphicFramePr>
            <a:graphicFrameLocks noChangeAspect="1"/>
          </p:cNvGraphicFramePr>
          <p:nvPr>
            <p:extLst>
              <p:ext uri="{D42A27DB-BD31-4B8C-83A1-F6EECF244321}">
                <p14:modId xmlns:p14="http://schemas.microsoft.com/office/powerpoint/2010/main" val="2908403082"/>
              </p:ext>
            </p:extLst>
          </p:nvPr>
        </p:nvGraphicFramePr>
        <p:xfrm>
          <a:off x="4572000" y="1828800"/>
          <a:ext cx="4319587" cy="4648200"/>
        </p:xfrm>
        <a:graphic>
          <a:graphicData uri="http://schemas.openxmlformats.org/presentationml/2006/ole">
            <mc:AlternateContent xmlns:mc="http://schemas.openxmlformats.org/markup-compatibility/2006">
              <mc:Choice xmlns:v="urn:schemas-microsoft-com:vml" Requires="v">
                <p:oleObj spid="_x0000_s8351" name="Document" r:id="rId4" imgW="10150332" imgH="7768802" progId="Word.Document.12">
                  <p:embed/>
                </p:oleObj>
              </mc:Choice>
              <mc:Fallback>
                <p:oleObj name="Document" r:id="rId4" imgW="10150332" imgH="7768802" progId="Word.Document.12">
                  <p:embed/>
                  <p:pic>
                    <p:nvPicPr>
                      <p:cNvPr id="0" name=""/>
                      <p:cNvPicPr/>
                      <p:nvPr/>
                    </p:nvPicPr>
                    <p:blipFill>
                      <a:blip r:embed="rId5"/>
                      <a:stretch>
                        <a:fillRect/>
                      </a:stretch>
                    </p:blipFill>
                    <p:spPr>
                      <a:xfrm>
                        <a:off x="4572000" y="1828800"/>
                        <a:ext cx="4319587" cy="4648200"/>
                      </a:xfrm>
                      <a:prstGeom prst="rect">
                        <a:avLst/>
                      </a:prstGeom>
                    </p:spPr>
                  </p:pic>
                </p:oleObj>
              </mc:Fallback>
            </mc:AlternateContent>
          </a:graphicData>
        </a:graphic>
      </p:graphicFrame>
    </p:spTree>
    <p:extLst>
      <p:ext uri="{BB962C8B-B14F-4D97-AF65-F5344CB8AC3E}">
        <p14:creationId xmlns:p14="http://schemas.microsoft.com/office/powerpoint/2010/main" val="236709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48011"/>
            <a:ext cx="8460587" cy="5685777"/>
          </a:xfrm>
          <a:prstGeom prst="rect">
            <a:avLst/>
          </a:prstGeom>
        </p:spPr>
      </p:pic>
      <p:sp>
        <p:nvSpPr>
          <p:cNvPr id="3" name="TextBox 2"/>
          <p:cNvSpPr txBox="1"/>
          <p:nvPr/>
        </p:nvSpPr>
        <p:spPr>
          <a:xfrm>
            <a:off x="304800" y="4343400"/>
            <a:ext cx="5715000" cy="1938992"/>
          </a:xfrm>
          <a:prstGeom prst="rect">
            <a:avLst/>
          </a:prstGeom>
          <a:noFill/>
        </p:spPr>
        <p:txBody>
          <a:bodyPr wrap="square" rtlCol="0">
            <a:spAutoFit/>
          </a:bodyPr>
          <a:lstStyle/>
          <a:p>
            <a:r>
              <a:rPr lang="en-US" sz="7200" b="1" dirty="0" smtClean="0">
                <a:solidFill>
                  <a:srgbClr val="FF0000"/>
                </a:solidFill>
              </a:rPr>
              <a:t>1996</a:t>
            </a:r>
          </a:p>
          <a:p>
            <a:r>
              <a:rPr lang="en-US" sz="4400" b="1" dirty="0" smtClean="0">
                <a:solidFill>
                  <a:schemeClr val="bg1"/>
                </a:solidFill>
              </a:rPr>
              <a:t>The Teacher</a:t>
            </a:r>
            <a:endParaRPr lang="en-US" sz="4400" b="1" dirty="0">
              <a:solidFill>
                <a:schemeClr val="bg1"/>
              </a:solidFill>
            </a:endParaRPr>
          </a:p>
        </p:txBody>
      </p:sp>
    </p:spTree>
    <p:extLst>
      <p:ext uri="{BB962C8B-B14F-4D97-AF65-F5344CB8AC3E}">
        <p14:creationId xmlns:p14="http://schemas.microsoft.com/office/powerpoint/2010/main" val="637307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128" y="2133600"/>
            <a:ext cx="8184472" cy="1447800"/>
          </a:xfrm>
        </p:spPr>
        <p:txBody>
          <a:bodyPr>
            <a:noAutofit/>
          </a:bodyPr>
          <a:lstStyle/>
          <a:p>
            <a:pPr marL="114300" indent="0">
              <a:buNone/>
            </a:pPr>
            <a:r>
              <a:rPr lang="en-US" b="1" dirty="0" smtClean="0"/>
              <a:t>In school, I studied English, then Education, then Multicultural/ Multilingual Education.</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375285"/>
            <a:ext cx="1143000" cy="11487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96652"/>
            <a:ext cx="2857500" cy="19716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742372"/>
            <a:ext cx="2011680" cy="20116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980" y="3722463"/>
            <a:ext cx="1951080" cy="1957294"/>
          </a:xfrm>
          <a:prstGeom prst="rect">
            <a:avLst/>
          </a:prstGeom>
        </p:spPr>
      </p:pic>
      <p:sp>
        <p:nvSpPr>
          <p:cNvPr id="2" name="TextBox 1"/>
          <p:cNvSpPr txBox="1"/>
          <p:nvPr/>
        </p:nvSpPr>
        <p:spPr>
          <a:xfrm>
            <a:off x="1828800" y="494880"/>
            <a:ext cx="7162800" cy="830997"/>
          </a:xfrm>
          <a:prstGeom prst="rect">
            <a:avLst/>
          </a:prstGeom>
          <a:noFill/>
        </p:spPr>
        <p:txBody>
          <a:bodyPr wrap="square" rtlCol="0">
            <a:spAutoFit/>
          </a:bodyPr>
          <a:lstStyle/>
          <a:p>
            <a:r>
              <a:rPr lang="en-US" sz="4800" dirty="0" smtClean="0"/>
              <a:t>Florida State University</a:t>
            </a:r>
            <a:endParaRPr lang="en-US" sz="4800" dirty="0"/>
          </a:p>
        </p:txBody>
      </p:sp>
    </p:spTree>
    <p:extLst>
      <p:ext uri="{BB962C8B-B14F-4D97-AF65-F5344CB8AC3E}">
        <p14:creationId xmlns:p14="http://schemas.microsoft.com/office/powerpoint/2010/main" val="204177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46318"/>
            <a:ext cx="7924800" cy="1815882"/>
          </a:xfrm>
          <a:prstGeom prst="rect">
            <a:avLst/>
          </a:prstGeom>
          <a:noFill/>
        </p:spPr>
        <p:txBody>
          <a:bodyPr wrap="square" rtlCol="0">
            <a:spAutoFit/>
          </a:bodyPr>
          <a:lstStyle/>
          <a:p>
            <a:r>
              <a:rPr lang="en-US" sz="2800" dirty="0" smtClean="0"/>
              <a:t>After graduation, I developed curriculum and taught English to foreign students, but the schools I worked for kept going out of business. </a:t>
            </a:r>
          </a:p>
        </p:txBody>
      </p:sp>
      <p:grpSp>
        <p:nvGrpSpPr>
          <p:cNvPr id="5" name="Group 4"/>
          <p:cNvGrpSpPr/>
          <p:nvPr/>
        </p:nvGrpSpPr>
        <p:grpSpPr>
          <a:xfrm>
            <a:off x="914400" y="3429000"/>
            <a:ext cx="2350249" cy="2362200"/>
            <a:chOff x="1143000" y="2819400"/>
            <a:chExt cx="2350249" cy="2362200"/>
          </a:xfrm>
        </p:grpSpPr>
        <p:pic>
          <p:nvPicPr>
            <p:cNvPr id="1026" name="Picture 2" descr="C:\Users\tkanderson2010\AppData\Local\Microsoft\Windows\Temporary Internet Files\Content.IE5\4NMTDCBR\MC9002932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819400"/>
              <a:ext cx="2312149"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83449" y="3722917"/>
              <a:ext cx="2209800" cy="769441"/>
            </a:xfrm>
            <a:prstGeom prst="rect">
              <a:avLst/>
            </a:prstGeom>
            <a:noFill/>
          </p:spPr>
          <p:txBody>
            <a:bodyPr wrap="square" rtlCol="0">
              <a:spAutoFit/>
            </a:bodyPr>
            <a:lstStyle/>
            <a:p>
              <a:r>
                <a:rPr lang="en-US" sz="4400" b="1" dirty="0" smtClean="0"/>
                <a:t>Yazagi</a:t>
              </a:r>
              <a:endParaRPr lang="en-US" sz="4400" b="1" dirty="0"/>
            </a:p>
          </p:txBody>
        </p:sp>
      </p:grpSp>
      <p:grpSp>
        <p:nvGrpSpPr>
          <p:cNvPr id="7" name="Group 6"/>
          <p:cNvGrpSpPr/>
          <p:nvPr/>
        </p:nvGrpSpPr>
        <p:grpSpPr>
          <a:xfrm>
            <a:off x="5315126" y="3356520"/>
            <a:ext cx="2369467" cy="2358480"/>
            <a:chOff x="5235293" y="2823120"/>
            <a:chExt cx="2369467" cy="2358480"/>
          </a:xfrm>
        </p:grpSpPr>
        <p:pic>
          <p:nvPicPr>
            <p:cNvPr id="4" name="Picture 2" descr="C:\Users\tkanderson2010\AppData\Local\Microsoft\Windows\Temporary Internet Files\Content.IE5\4NMTDCBR\MC9002932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5293" y="2823120"/>
              <a:ext cx="2308507" cy="23584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94960" y="3599805"/>
              <a:ext cx="2209800" cy="1015663"/>
            </a:xfrm>
            <a:prstGeom prst="rect">
              <a:avLst/>
            </a:prstGeom>
            <a:noFill/>
          </p:spPr>
          <p:txBody>
            <a:bodyPr wrap="square" rtlCol="0">
              <a:spAutoFit/>
            </a:bodyPr>
            <a:lstStyle/>
            <a:p>
              <a:r>
                <a:rPr lang="en-US" sz="6000" b="1" dirty="0" smtClean="0"/>
                <a:t>NWLI</a:t>
              </a:r>
              <a:endParaRPr lang="en-US" sz="6000" b="1" dirty="0"/>
            </a:p>
          </p:txBody>
        </p:sp>
      </p:grpSp>
      <p:sp>
        <p:nvSpPr>
          <p:cNvPr id="9" name="TextBox 8"/>
          <p:cNvSpPr txBox="1"/>
          <p:nvPr/>
        </p:nvSpPr>
        <p:spPr>
          <a:xfrm>
            <a:off x="914400" y="5943600"/>
            <a:ext cx="7924800" cy="584775"/>
          </a:xfrm>
          <a:prstGeom prst="rect">
            <a:avLst/>
          </a:prstGeom>
          <a:noFill/>
        </p:spPr>
        <p:txBody>
          <a:bodyPr wrap="square" rtlCol="0">
            <a:spAutoFit/>
          </a:bodyPr>
          <a:lstStyle/>
          <a:p>
            <a:r>
              <a:rPr lang="en-US" sz="3200" dirty="0" smtClean="0"/>
              <a:t>I had to find something else to do.</a:t>
            </a:r>
            <a:endParaRPr lang="en-US" sz="3200" dirty="0"/>
          </a:p>
        </p:txBody>
      </p:sp>
    </p:spTree>
    <p:extLst>
      <p:ext uri="{BB962C8B-B14F-4D97-AF65-F5344CB8AC3E}">
        <p14:creationId xmlns:p14="http://schemas.microsoft.com/office/powerpoint/2010/main" val="28990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3" name="Text Placeholder 2"/>
          <p:cNvSpPr>
            <a:spLocks noGrp="1"/>
          </p:cNvSpPr>
          <p:nvPr>
            <p:ph type="body" sz="half" idx="2"/>
          </p:nvPr>
        </p:nvSpPr>
        <p:spPr/>
        <p:txBody>
          <a:bodyPr/>
          <a:lstStyle/>
          <a:p>
            <a:r>
              <a:rPr lang="en-US" dirty="0" smtClean="0"/>
              <a:t>Wax on . . . . Wax off</a:t>
            </a:r>
            <a:endParaRPr lang="en-US" dirty="0"/>
          </a:p>
        </p:txBody>
      </p:sp>
      <p:sp>
        <p:nvSpPr>
          <p:cNvPr id="4" name="Title 3"/>
          <p:cNvSpPr>
            <a:spLocks noGrp="1"/>
          </p:cNvSpPr>
          <p:nvPr>
            <p:ph type="title"/>
          </p:nvPr>
        </p:nvSpPr>
        <p:spPr/>
        <p:txBody>
          <a:bodyPr>
            <a:noAutofit/>
          </a:bodyPr>
          <a:lstStyle/>
          <a:p>
            <a:r>
              <a:rPr lang="en-US" sz="4400" b="1" dirty="0" smtClean="0">
                <a:solidFill>
                  <a:schemeClr val="accent3">
                    <a:lumMod val="75000"/>
                  </a:schemeClr>
                </a:solidFill>
              </a:rPr>
              <a:t>1998</a:t>
            </a:r>
            <a:r>
              <a:rPr lang="en-US" sz="4400" dirty="0" smtClean="0"/>
              <a:t> </a:t>
            </a:r>
            <a:r>
              <a:rPr lang="en-US" sz="4400" b="1" dirty="0" smtClean="0"/>
              <a:t>The Learner</a:t>
            </a:r>
            <a:endParaRPr lang="en-US" sz="4400" b="1" dirty="0"/>
          </a:p>
        </p:txBody>
      </p:sp>
    </p:spTree>
    <p:extLst>
      <p:ext uri="{BB962C8B-B14F-4D97-AF65-F5344CB8AC3E}">
        <p14:creationId xmlns:p14="http://schemas.microsoft.com/office/powerpoint/2010/main" val="3625480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30530"/>
            <a:ext cx="4772025" cy="1000125"/>
          </a:xfrm>
          <a:prstGeom prst="rect">
            <a:avLst/>
          </a:prstGeom>
        </p:spPr>
      </p:pic>
      <p:sp>
        <p:nvSpPr>
          <p:cNvPr id="5" name="TextBox 4"/>
          <p:cNvSpPr txBox="1"/>
          <p:nvPr/>
        </p:nvSpPr>
        <p:spPr>
          <a:xfrm>
            <a:off x="304800" y="1917680"/>
            <a:ext cx="5029200" cy="3416320"/>
          </a:xfrm>
          <a:prstGeom prst="rect">
            <a:avLst/>
          </a:prstGeom>
          <a:noFill/>
        </p:spPr>
        <p:txBody>
          <a:bodyPr wrap="square" rtlCol="0">
            <a:spAutoFit/>
          </a:bodyPr>
          <a:lstStyle/>
          <a:p>
            <a:r>
              <a:rPr lang="en-US" sz="2400" dirty="0" smtClean="0"/>
              <a:t>I started climbing the ladder of my call center career supporting A+ Tax software during tax season. </a:t>
            </a:r>
          </a:p>
          <a:p>
            <a:endParaRPr lang="en-US" sz="2400" dirty="0"/>
          </a:p>
          <a:p>
            <a:r>
              <a:rPr lang="en-US" sz="2400" dirty="0"/>
              <a:t>M</a:t>
            </a:r>
            <a:r>
              <a:rPr lang="en-US" sz="2400" dirty="0" smtClean="0"/>
              <a:t>y new supervisor </a:t>
            </a:r>
            <a:r>
              <a:rPr lang="en-US" sz="2400" dirty="0"/>
              <a:t>handed me </a:t>
            </a:r>
            <a:r>
              <a:rPr lang="en-US" sz="2400" dirty="0" smtClean="0"/>
              <a:t>an IRS pub </a:t>
            </a:r>
            <a:r>
              <a:rPr lang="en-US" sz="2400" dirty="0"/>
              <a:t>17 then set me up with a phone to field calls and park tickets in the queue.</a:t>
            </a:r>
            <a:endParaRPr lang="en-US" sz="24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859280"/>
            <a:ext cx="3048000" cy="3627120"/>
          </a:xfrm>
          <a:prstGeom prst="rect">
            <a:avLst/>
          </a:prstGeom>
        </p:spPr>
      </p:pic>
      <p:sp>
        <p:nvSpPr>
          <p:cNvPr id="6" name="TextBox 5"/>
          <p:cNvSpPr txBox="1"/>
          <p:nvPr/>
        </p:nvSpPr>
        <p:spPr>
          <a:xfrm>
            <a:off x="304800" y="5638800"/>
            <a:ext cx="8471535" cy="830997"/>
          </a:xfrm>
          <a:prstGeom prst="rect">
            <a:avLst/>
          </a:prstGeom>
          <a:noFill/>
        </p:spPr>
        <p:txBody>
          <a:bodyPr wrap="square" rtlCol="0">
            <a:spAutoFit/>
          </a:bodyPr>
          <a:lstStyle/>
          <a:p>
            <a:r>
              <a:rPr lang="en-US" sz="2400" dirty="0" smtClean="0"/>
              <a:t>My first call center lesson was how to use the pick-and-park strategy of clearing incoming calls off the board.</a:t>
            </a:r>
            <a:endParaRPr lang="en-US" sz="2400" dirty="0"/>
          </a:p>
        </p:txBody>
      </p:sp>
    </p:spTree>
    <p:extLst>
      <p:ext uri="{BB962C8B-B14F-4D97-AF65-F5344CB8AC3E}">
        <p14:creationId xmlns:p14="http://schemas.microsoft.com/office/powerpoint/2010/main" val="20420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0"/>
            <a:ext cx="2795588" cy="1938992"/>
          </a:xfrm>
          <a:prstGeom prst="rect">
            <a:avLst/>
          </a:prstGeom>
          <a:noFill/>
        </p:spPr>
        <p:txBody>
          <a:bodyPr wrap="square" rtlCol="0">
            <a:spAutoFit/>
          </a:bodyPr>
          <a:lstStyle/>
          <a:p>
            <a:r>
              <a:rPr lang="en-US" sz="2400" dirty="0" smtClean="0"/>
              <a:t>I learned fast and was promoted to a Knowledge Management position.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114" y="1524000"/>
            <a:ext cx="515968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04800"/>
            <a:ext cx="8229600" cy="1477328"/>
          </a:xfrm>
          <a:prstGeom prst="rect">
            <a:avLst/>
          </a:prstGeom>
          <a:noFill/>
        </p:spPr>
        <p:txBody>
          <a:bodyPr wrap="square" rtlCol="0">
            <a:spAutoFit/>
          </a:bodyPr>
          <a:lstStyle/>
          <a:p>
            <a:r>
              <a:rPr lang="en-US" sz="2400" dirty="0" smtClean="0"/>
              <a:t>Tax season was TOUGH, but fortunately, I did well enough to get hired on the Andersen service desk after it was over. </a:t>
            </a:r>
          </a:p>
          <a:p>
            <a:endParaRPr lang="en-US" dirty="0"/>
          </a:p>
        </p:txBody>
      </p:sp>
      <p:sp>
        <p:nvSpPr>
          <p:cNvPr id="5" name="TextBox 4"/>
          <p:cNvSpPr txBox="1"/>
          <p:nvPr/>
        </p:nvSpPr>
        <p:spPr>
          <a:xfrm>
            <a:off x="457200" y="4858941"/>
            <a:ext cx="8397240" cy="1477328"/>
          </a:xfrm>
          <a:prstGeom prst="rect">
            <a:avLst/>
          </a:prstGeom>
          <a:noFill/>
        </p:spPr>
        <p:txBody>
          <a:bodyPr wrap="square" rtlCol="0">
            <a:spAutoFit/>
          </a:bodyPr>
          <a:lstStyle/>
          <a:p>
            <a:r>
              <a:rPr lang="en-US" sz="2400" dirty="0" smtClean="0"/>
              <a:t>As a Knowledge Manager, I wrote support documentation including knowledge articles, SOPs, training manuals, and instructional guides. </a:t>
            </a:r>
          </a:p>
          <a:p>
            <a:r>
              <a:rPr lang="en-US" dirty="0" smtClean="0"/>
              <a:t> </a:t>
            </a:r>
            <a:endParaRPr lang="en-US" dirty="0"/>
          </a:p>
        </p:txBody>
      </p:sp>
    </p:spTree>
    <p:extLst>
      <p:ext uri="{BB962C8B-B14F-4D97-AF65-F5344CB8AC3E}">
        <p14:creationId xmlns:p14="http://schemas.microsoft.com/office/powerpoint/2010/main" val="2134976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08372"/>
            <a:ext cx="6477000" cy="1039427"/>
          </a:xfrm>
        </p:spPr>
        <p:txBody>
          <a:bodyPr>
            <a:normAutofit/>
          </a:bodyPr>
          <a:lstStyle/>
          <a:p>
            <a:r>
              <a:rPr lang="en-US" dirty="0" smtClean="0"/>
              <a:t>The PwC Years: 2002 – 2010</a:t>
            </a:r>
            <a:endParaRPr lang="en-US" dirty="0"/>
          </a:p>
        </p:txBody>
      </p:sp>
      <p:pic>
        <p:nvPicPr>
          <p:cNvPr id="5"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81000" y="381000"/>
            <a:ext cx="1411459" cy="1066800"/>
          </a:xfrm>
        </p:spPr>
      </p:pic>
      <p:sp>
        <p:nvSpPr>
          <p:cNvPr id="6" name="TextBox 5"/>
          <p:cNvSpPr txBox="1"/>
          <p:nvPr/>
        </p:nvSpPr>
        <p:spPr>
          <a:xfrm>
            <a:off x="228600" y="1752600"/>
            <a:ext cx="5105400" cy="2246769"/>
          </a:xfrm>
          <a:prstGeom prst="rect">
            <a:avLst/>
          </a:prstGeom>
          <a:noFill/>
        </p:spPr>
        <p:txBody>
          <a:bodyPr wrap="square" rtlCol="0">
            <a:spAutoFit/>
          </a:bodyPr>
          <a:lstStyle/>
          <a:p>
            <a:r>
              <a:rPr lang="en-US" sz="2000" dirty="0" smtClean="0"/>
              <a:t>When Arthur Andersen went out of business, I was fortunate to be immediately hired on with PwC. </a:t>
            </a:r>
          </a:p>
          <a:p>
            <a:endParaRPr lang="en-US" sz="2000" dirty="0"/>
          </a:p>
          <a:p>
            <a:r>
              <a:rPr lang="en-US" sz="2000" dirty="0" smtClean="0"/>
              <a:t>With my new team I wrote IT communication alerts, advisories and announcements</a:t>
            </a:r>
            <a:r>
              <a:rPr lang="en-US" sz="2000" dirty="0"/>
              <a:t>. </a:t>
            </a:r>
            <a:endParaRPr lang="en-US" sz="2000" dirty="0" smtClean="0"/>
          </a:p>
        </p:txBody>
      </p:sp>
      <p:sp>
        <p:nvSpPr>
          <p:cNvPr id="7" name="TextBox 6"/>
          <p:cNvSpPr txBox="1"/>
          <p:nvPr/>
        </p:nvSpPr>
        <p:spPr>
          <a:xfrm>
            <a:off x="4038600" y="4306431"/>
            <a:ext cx="5029200" cy="2246769"/>
          </a:xfrm>
          <a:prstGeom prst="rect">
            <a:avLst/>
          </a:prstGeom>
          <a:noFill/>
        </p:spPr>
        <p:txBody>
          <a:bodyPr wrap="square" rtlCol="0">
            <a:spAutoFit/>
          </a:bodyPr>
          <a:lstStyle/>
          <a:p>
            <a:r>
              <a:rPr lang="en-US" sz="2000" dirty="0"/>
              <a:t>I </a:t>
            </a:r>
            <a:r>
              <a:rPr lang="en-US" sz="2000" dirty="0" smtClean="0"/>
              <a:t>also compiled </a:t>
            </a:r>
            <a:r>
              <a:rPr lang="en-US" sz="2000" dirty="0"/>
              <a:t>our communications team writing standards guide and </a:t>
            </a:r>
            <a:r>
              <a:rPr lang="en-US" sz="2000" dirty="0" smtClean="0"/>
              <a:t>managed </a:t>
            </a:r>
            <a:r>
              <a:rPr lang="en-US" sz="2000" dirty="0"/>
              <a:t>the IT best practice </a:t>
            </a:r>
            <a:r>
              <a:rPr lang="en-US" sz="2000" dirty="0" smtClean="0"/>
              <a:t>documentation database. </a:t>
            </a:r>
            <a:endParaRPr lang="en-US" sz="2000" dirty="0"/>
          </a:p>
          <a:p>
            <a:endParaRPr lang="en-US" sz="2000" dirty="0"/>
          </a:p>
          <a:p>
            <a:r>
              <a:rPr lang="en-US" sz="2000" dirty="0" smtClean="0"/>
              <a:t>Then, I took calls from PwC auditors for a little while.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752600"/>
            <a:ext cx="2971800" cy="2363932"/>
          </a:xfrm>
          <a:prstGeom prst="rect">
            <a:avLst/>
          </a:prstGeom>
        </p:spPr>
      </p:pic>
      <p:pic>
        <p:nvPicPr>
          <p:cNvPr id="4" name="iStock_000019992318Small W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 y="4314159"/>
            <a:ext cx="3581400" cy="19723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592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8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565638"/>
            <a:ext cx="8229600" cy="530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53000" y="3810000"/>
            <a:ext cx="3581400" cy="1938992"/>
          </a:xfrm>
          <a:prstGeom prst="rect">
            <a:avLst/>
          </a:prstGeom>
          <a:solidFill>
            <a:schemeClr val="bg1"/>
          </a:solidFill>
          <a:ln w="38100">
            <a:solidFill>
              <a:schemeClr val="accent2">
                <a:lumMod val="75000"/>
              </a:schemeClr>
            </a:solidFill>
          </a:ln>
        </p:spPr>
        <p:txBody>
          <a:bodyPr wrap="square" rtlCol="0">
            <a:spAutoFit/>
          </a:bodyPr>
          <a:lstStyle/>
          <a:p>
            <a:pPr algn="r"/>
            <a:r>
              <a:rPr lang="en-US" sz="7200" b="1" dirty="0" smtClean="0"/>
              <a:t>2004</a:t>
            </a:r>
            <a:r>
              <a:rPr lang="en-US" sz="4800" b="1" dirty="0" smtClean="0"/>
              <a:t> </a:t>
            </a:r>
          </a:p>
          <a:p>
            <a:pPr algn="r"/>
            <a:r>
              <a:rPr lang="en-US" sz="4400" b="1" dirty="0" smtClean="0">
                <a:solidFill>
                  <a:schemeClr val="accent2"/>
                </a:solidFill>
              </a:rPr>
              <a:t>The Coach</a:t>
            </a:r>
            <a:endParaRPr lang="en-US" sz="4400" b="1" dirty="0">
              <a:solidFill>
                <a:schemeClr val="accent2"/>
              </a:solidFill>
            </a:endParaRPr>
          </a:p>
        </p:txBody>
      </p:sp>
      <p:sp>
        <p:nvSpPr>
          <p:cNvPr id="3" name="TextBox 2"/>
          <p:cNvSpPr txBox="1"/>
          <p:nvPr/>
        </p:nvSpPr>
        <p:spPr>
          <a:xfrm>
            <a:off x="426720" y="6067455"/>
            <a:ext cx="8107680" cy="461665"/>
          </a:xfrm>
          <a:prstGeom prst="rect">
            <a:avLst/>
          </a:prstGeom>
          <a:noFill/>
        </p:spPr>
        <p:txBody>
          <a:bodyPr wrap="square" rtlCol="0">
            <a:spAutoFit/>
          </a:bodyPr>
          <a:lstStyle/>
          <a:p>
            <a:pPr algn="ctr"/>
            <a:r>
              <a:rPr lang="en-US" sz="2400" b="1" dirty="0" smtClean="0"/>
              <a:t>“There’s no crying in baseball!”</a:t>
            </a:r>
            <a:endParaRPr lang="en-US" sz="2400" b="1" dirty="0"/>
          </a:p>
        </p:txBody>
      </p:sp>
    </p:spTree>
    <p:extLst>
      <p:ext uri="{BB962C8B-B14F-4D97-AF65-F5344CB8AC3E}">
        <p14:creationId xmlns:p14="http://schemas.microsoft.com/office/powerpoint/2010/main" val="435855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7687"/>
            <a:ext cx="6705600" cy="2554545"/>
          </a:xfrm>
          <a:prstGeom prst="rect">
            <a:avLst/>
          </a:prstGeom>
          <a:noFill/>
        </p:spPr>
        <p:txBody>
          <a:bodyPr wrap="square" rtlCol="0">
            <a:spAutoFit/>
          </a:bodyPr>
          <a:lstStyle/>
          <a:p>
            <a:r>
              <a:rPr lang="en-US" sz="2000" dirty="0" smtClean="0"/>
              <a:t>I became a coach first by assessing the quality of recorded calls for the IT service desk. </a:t>
            </a:r>
          </a:p>
          <a:p>
            <a:endParaRPr lang="en-US" sz="2000" dirty="0"/>
          </a:p>
          <a:p>
            <a:r>
              <a:rPr lang="en-US" sz="2000" dirty="0" smtClean="0"/>
              <a:t>My teammate and I designed and built the program from the ground up including the form, scoring, ratings, assessment standards, calibrations, reporting, evaluations, training and individual staff coaching sessions.    </a:t>
            </a:r>
            <a:endParaRPr lang="en-US" sz="2000" dirty="0"/>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224" y="1013459"/>
            <a:ext cx="1512277" cy="1143000"/>
          </a:xfrm>
          <a:prstGeom prst="rect">
            <a:avLst/>
          </a:prstGeom>
        </p:spPr>
      </p:pic>
      <p:sp>
        <p:nvSpPr>
          <p:cNvPr id="4" name="TextBox 3"/>
          <p:cNvSpPr txBox="1"/>
          <p:nvPr/>
        </p:nvSpPr>
        <p:spPr>
          <a:xfrm>
            <a:off x="4114800" y="3994517"/>
            <a:ext cx="4724400" cy="1631216"/>
          </a:xfrm>
          <a:prstGeom prst="rect">
            <a:avLst/>
          </a:prstGeom>
          <a:noFill/>
        </p:spPr>
        <p:txBody>
          <a:bodyPr wrap="square" rtlCol="0">
            <a:spAutoFit/>
          </a:bodyPr>
          <a:lstStyle/>
          <a:p>
            <a:r>
              <a:rPr lang="en-US" sz="2000" dirty="0" smtClean="0"/>
              <a:t>I LOVED this work, but after a few years I needed a new challenge. I decided I was ready to expand this coaching experience to people management.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43250"/>
            <a:ext cx="3413760" cy="3333750"/>
          </a:xfrm>
          <a:prstGeom prst="rect">
            <a:avLst/>
          </a:prstGeom>
          <a:noFill/>
          <a:ln>
            <a:noFill/>
          </a:ln>
          <a:scene3d>
            <a:camera prst="perspective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3212068"/>
            <a:ext cx="3429000" cy="369332"/>
          </a:xfrm>
          <a:prstGeom prst="rect">
            <a:avLst/>
          </a:prstGeom>
          <a:noFill/>
        </p:spPr>
        <p:txBody>
          <a:bodyPr wrap="square" rtlCol="0">
            <a:spAutoFit/>
          </a:bodyPr>
          <a:lstStyle/>
          <a:p>
            <a:r>
              <a:rPr lang="en-US" dirty="0" smtClean="0"/>
              <a:t>This call may be recorded . . . </a:t>
            </a:r>
            <a:endParaRPr lang="en-US" dirty="0"/>
          </a:p>
        </p:txBody>
      </p:sp>
      <p:sp>
        <p:nvSpPr>
          <p:cNvPr id="7" name="TextBox 6"/>
          <p:cNvSpPr txBox="1"/>
          <p:nvPr/>
        </p:nvSpPr>
        <p:spPr>
          <a:xfrm>
            <a:off x="533400" y="5906869"/>
            <a:ext cx="3429000" cy="646331"/>
          </a:xfrm>
          <a:prstGeom prst="rect">
            <a:avLst/>
          </a:prstGeom>
          <a:noFill/>
        </p:spPr>
        <p:txBody>
          <a:bodyPr wrap="square" rtlCol="0">
            <a:spAutoFit/>
          </a:bodyPr>
          <a:lstStyle/>
          <a:p>
            <a:r>
              <a:rPr lang="en-US" dirty="0" smtClean="0"/>
              <a:t>. . . For quality and training purposes</a:t>
            </a:r>
            <a:endParaRPr lang="en-US" dirty="0"/>
          </a:p>
        </p:txBody>
      </p:sp>
    </p:spTree>
    <p:extLst>
      <p:ext uri="{BB962C8B-B14F-4D97-AF65-F5344CB8AC3E}">
        <p14:creationId xmlns:p14="http://schemas.microsoft.com/office/powerpoint/2010/main" val="3281211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 y="381000"/>
            <a:ext cx="8542020" cy="1815882"/>
          </a:xfrm>
          <a:prstGeom prst="rect">
            <a:avLst/>
          </a:prstGeom>
          <a:noFill/>
        </p:spPr>
        <p:txBody>
          <a:bodyPr wrap="square" rtlCol="0">
            <a:spAutoFit/>
          </a:bodyPr>
          <a:lstStyle/>
          <a:p>
            <a:r>
              <a:rPr lang="en-US" sz="2800" dirty="0"/>
              <a:t>So, I became a supervisor the </a:t>
            </a:r>
            <a:r>
              <a:rPr lang="en-US" sz="2800" dirty="0" smtClean="0"/>
              <a:t>HRSSC </a:t>
            </a:r>
            <a:r>
              <a:rPr lang="en-US" sz="2800" dirty="0"/>
              <a:t>call center doing all the things team leads do to assist their manager and coach staff to their highest performance potential . . . for about a year. </a:t>
            </a:r>
            <a:endParaRPr lang="en-US" sz="2800" dirty="0" smtClean="0"/>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234181"/>
            <a:ext cx="1512277" cy="114300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320" y="2438400"/>
            <a:ext cx="4267200" cy="2831413"/>
          </a:xfrm>
          <a:prstGeom prst="rect">
            <a:avLst/>
          </a:prstGeom>
          <a:noFill/>
          <a:ln>
            <a:noFill/>
          </a:ln>
          <a:scene3d>
            <a:camera prst="perspective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971800" y="5919774"/>
            <a:ext cx="6019800" cy="830997"/>
          </a:xfrm>
          <a:prstGeom prst="rect">
            <a:avLst/>
          </a:prstGeom>
          <a:noFill/>
        </p:spPr>
        <p:txBody>
          <a:bodyPr wrap="square" rtlCol="0">
            <a:spAutoFit/>
          </a:bodyPr>
          <a:lstStyle/>
          <a:p>
            <a:r>
              <a:rPr lang="en-US" sz="2800" dirty="0" smtClean="0"/>
              <a:t>. . . . Then </a:t>
            </a:r>
            <a:r>
              <a:rPr lang="en-US" sz="2800" dirty="0"/>
              <a:t>I was promoted again.</a:t>
            </a:r>
          </a:p>
          <a:p>
            <a:endParaRPr lang="en-US" sz="2000" dirty="0"/>
          </a:p>
        </p:txBody>
      </p:sp>
    </p:spTree>
    <p:extLst>
      <p:ext uri="{BB962C8B-B14F-4D97-AF65-F5344CB8AC3E}">
        <p14:creationId xmlns:p14="http://schemas.microsoft.com/office/powerpoint/2010/main" val="964757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91661"/>
            <a:ext cx="4495800" cy="631521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52800"/>
            <a:ext cx="4061460" cy="318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91661"/>
            <a:ext cx="4061460" cy="283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4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3075"/>
                                        </p:tgtEl>
                                        <p:attrNameLst>
                                          <p:attrName>style.visibility</p:attrName>
                                        </p:attrNameLst>
                                      </p:cBhvr>
                                      <p:to>
                                        <p:strVal val="visible"/>
                                      </p:to>
                                    </p:set>
                                    <p:anim calcmode="lin" valueType="num">
                                      <p:cBhvr additive="base">
                                        <p:cTn id="24" dur="500" fill="hold"/>
                                        <p:tgtEl>
                                          <p:spTgt spid="3075"/>
                                        </p:tgtEl>
                                        <p:attrNameLst>
                                          <p:attrName>ppt_x</p:attrName>
                                        </p:attrNameLst>
                                      </p:cBhvr>
                                      <p:tavLst>
                                        <p:tav tm="0">
                                          <p:val>
                                            <p:strVal val="#ppt_x"/>
                                          </p:val>
                                        </p:tav>
                                        <p:tav tm="100000">
                                          <p:val>
                                            <p:strVal val="#ppt_x"/>
                                          </p:val>
                                        </p:tav>
                                      </p:tavLst>
                                    </p:anim>
                                    <p:anim calcmode="lin" valueType="num">
                                      <p:cBhvr additive="base">
                                        <p:cTn id="25" dur="500" fill="hold"/>
                                        <p:tgtEl>
                                          <p:spTgt spid="3075"/>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p:cTn id="29" dur="1000" fill="hold"/>
                                        <p:tgtEl>
                                          <p:spTgt spid="3074"/>
                                        </p:tgtEl>
                                        <p:attrNameLst>
                                          <p:attrName>ppt_w</p:attrName>
                                        </p:attrNameLst>
                                      </p:cBhvr>
                                      <p:tavLst>
                                        <p:tav tm="0">
                                          <p:val>
                                            <p:fltVal val="0"/>
                                          </p:val>
                                        </p:tav>
                                        <p:tav tm="100000">
                                          <p:val>
                                            <p:strVal val="#ppt_w"/>
                                          </p:val>
                                        </p:tav>
                                      </p:tavLst>
                                    </p:anim>
                                    <p:anim calcmode="lin" valueType="num">
                                      <p:cBhvr>
                                        <p:cTn id="30" dur="1000" fill="hold"/>
                                        <p:tgtEl>
                                          <p:spTgt spid="3074"/>
                                        </p:tgtEl>
                                        <p:attrNameLst>
                                          <p:attrName>ppt_h</p:attrName>
                                        </p:attrNameLst>
                                      </p:cBhvr>
                                      <p:tavLst>
                                        <p:tav tm="0">
                                          <p:val>
                                            <p:fltVal val="0"/>
                                          </p:val>
                                        </p:tav>
                                        <p:tav tm="100000">
                                          <p:val>
                                            <p:strVal val="#ppt_h"/>
                                          </p:val>
                                        </p:tav>
                                      </p:tavLst>
                                    </p:anim>
                                    <p:anim calcmode="lin" valueType="num">
                                      <p:cBhvr>
                                        <p:cTn id="31" dur="1000" fill="hold"/>
                                        <p:tgtEl>
                                          <p:spTgt spid="3074"/>
                                        </p:tgtEl>
                                        <p:attrNameLst>
                                          <p:attrName>style.rotation</p:attrName>
                                        </p:attrNameLst>
                                      </p:cBhvr>
                                      <p:tavLst>
                                        <p:tav tm="0">
                                          <p:val>
                                            <p:fltVal val="90"/>
                                          </p:val>
                                        </p:tav>
                                        <p:tav tm="100000">
                                          <p:val>
                                            <p:fltVal val="0"/>
                                          </p:val>
                                        </p:tav>
                                      </p:tavLst>
                                    </p:anim>
                                    <p:animEffect transition="in" filter="fade">
                                      <p:cBhvr>
                                        <p:cTn id="32"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92480" y="4419600"/>
            <a:ext cx="3688080" cy="1938992"/>
          </a:xfrm>
          <a:prstGeom prst="rect">
            <a:avLst/>
          </a:prstGeom>
          <a:noFill/>
        </p:spPr>
        <p:txBody>
          <a:bodyPr wrap="square" rtlCol="0">
            <a:spAutoFit/>
          </a:bodyPr>
          <a:lstStyle/>
          <a:p>
            <a:r>
              <a:rPr lang="en-US" sz="7200" b="1" dirty="0" smtClean="0">
                <a:ln>
                  <a:solidFill>
                    <a:srgbClr val="002060"/>
                  </a:solidFill>
                </a:ln>
                <a:solidFill>
                  <a:schemeClr val="accent5"/>
                </a:solidFill>
              </a:rPr>
              <a:t>2007</a:t>
            </a:r>
            <a:r>
              <a:rPr lang="en-US" sz="4800" b="1" dirty="0" smtClean="0">
                <a:ln>
                  <a:solidFill>
                    <a:srgbClr val="002060"/>
                  </a:solidFill>
                </a:ln>
                <a:solidFill>
                  <a:schemeClr val="accent5"/>
                </a:solidFill>
              </a:rPr>
              <a:t> </a:t>
            </a:r>
          </a:p>
          <a:p>
            <a:r>
              <a:rPr lang="en-US" sz="4400" b="1" dirty="0" smtClean="0">
                <a:ln>
                  <a:solidFill>
                    <a:srgbClr val="002060"/>
                  </a:solidFill>
                </a:ln>
                <a:solidFill>
                  <a:schemeClr val="accent5"/>
                </a:solidFill>
              </a:rPr>
              <a:t>The Reporter </a:t>
            </a:r>
            <a:endParaRPr lang="en-US" sz="4400" b="1" dirty="0">
              <a:ln>
                <a:solidFill>
                  <a:srgbClr val="002060"/>
                </a:solidFill>
              </a:ln>
              <a:solidFill>
                <a:schemeClr val="accent5"/>
              </a:solidFill>
            </a:endParaRPr>
          </a:p>
        </p:txBody>
      </p:sp>
    </p:spTree>
    <p:extLst>
      <p:ext uri="{BB962C8B-B14F-4D97-AF65-F5344CB8AC3E}">
        <p14:creationId xmlns:p14="http://schemas.microsoft.com/office/powerpoint/2010/main" val="1877739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681" y="139005"/>
            <a:ext cx="8867775" cy="830997"/>
          </a:xfrm>
          <a:prstGeom prst="rect">
            <a:avLst/>
          </a:prstGeom>
          <a:noFill/>
        </p:spPr>
        <p:txBody>
          <a:bodyPr wrap="square" rtlCol="0">
            <a:spAutoFit/>
          </a:bodyPr>
          <a:lstStyle/>
          <a:p>
            <a:r>
              <a:rPr lang="en-US" sz="1600" b="1" dirty="0" smtClean="0"/>
              <a:t>As a new manager, I managed call center systems, processes and reporting. I was still coaching though since our operational manager was brand new to the call center environment. A perfect partnership!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 y="970002"/>
            <a:ext cx="8867775" cy="4973598"/>
          </a:xfrm>
          <a:prstGeom prst="rect">
            <a:avLst/>
          </a:prstGeom>
        </p:spPr>
      </p:pic>
      <p:sp>
        <p:nvSpPr>
          <p:cNvPr id="5" name="TextBox 4"/>
          <p:cNvSpPr txBox="1"/>
          <p:nvPr/>
        </p:nvSpPr>
        <p:spPr>
          <a:xfrm>
            <a:off x="126680" y="6044625"/>
            <a:ext cx="8867775" cy="584775"/>
          </a:xfrm>
          <a:prstGeom prst="rect">
            <a:avLst/>
          </a:prstGeom>
          <a:noFill/>
        </p:spPr>
        <p:txBody>
          <a:bodyPr wrap="square" rtlCol="0">
            <a:spAutoFit/>
          </a:bodyPr>
          <a:lstStyle/>
          <a:p>
            <a:r>
              <a:rPr lang="en-US" sz="1600" b="1" dirty="0" smtClean="0"/>
              <a:t>I LOVED delivering performance reports like this example to help leadership make the best possible decisions about call center strategic direction. </a:t>
            </a:r>
            <a:endParaRPr lang="en-US" sz="1600" b="1" dirty="0"/>
          </a:p>
        </p:txBody>
      </p:sp>
    </p:spTree>
    <p:extLst>
      <p:ext uri="{BB962C8B-B14F-4D97-AF65-F5344CB8AC3E}">
        <p14:creationId xmlns:p14="http://schemas.microsoft.com/office/powerpoint/2010/main" val="56987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par>
                          <p:cTn id="27" fill="hold">
                            <p:stCondLst>
                              <p:cond delay="4500"/>
                            </p:stCondLst>
                            <p:childTnLst>
                              <p:par>
                                <p:cTn id="28" presetID="26" presetClass="emph" presetSubtype="0" fill="hold" nodeType="afterEffect">
                                  <p:stCondLst>
                                    <p:cond delay="0"/>
                                  </p:stCondLst>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5862" y="5549682"/>
            <a:ext cx="4648200" cy="800219"/>
          </a:xfrm>
          <a:prstGeom prst="rect">
            <a:avLst/>
          </a:prstGeom>
          <a:noFill/>
        </p:spPr>
        <p:txBody>
          <a:bodyPr wrap="square" rtlCol="0">
            <a:spAutoFit/>
          </a:bodyPr>
          <a:lstStyle/>
          <a:p>
            <a:r>
              <a:rPr lang="en-US" sz="2800" b="1" dirty="0"/>
              <a:t>It looked like this . . . </a:t>
            </a:r>
          </a:p>
          <a:p>
            <a:endParaRPr lang="en-US" dirty="0"/>
          </a:p>
        </p:txBody>
      </p:sp>
      <p:sp>
        <p:nvSpPr>
          <p:cNvPr id="7" name="TextBox 6"/>
          <p:cNvSpPr txBox="1"/>
          <p:nvPr/>
        </p:nvSpPr>
        <p:spPr>
          <a:xfrm>
            <a:off x="216877" y="3629465"/>
            <a:ext cx="8534400" cy="1815882"/>
          </a:xfrm>
          <a:prstGeom prst="rect">
            <a:avLst/>
          </a:prstGeom>
          <a:noFill/>
        </p:spPr>
        <p:txBody>
          <a:bodyPr wrap="square" rtlCol="0">
            <a:spAutoFit/>
          </a:bodyPr>
          <a:lstStyle/>
          <a:p>
            <a:r>
              <a:rPr lang="en-US" sz="2800" dirty="0" smtClean="0"/>
              <a:t>This meant examining all inputs/outputs for each team’s systems and processes to report an accurate account of efficiency, people, cost and quality.</a:t>
            </a:r>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304800"/>
            <a:ext cx="1512277" cy="1143000"/>
          </a:xfrm>
          <a:prstGeom prst="rect">
            <a:avLst/>
          </a:prstGeom>
        </p:spPr>
      </p:pic>
      <p:sp>
        <p:nvSpPr>
          <p:cNvPr id="2" name="TextBox 1"/>
          <p:cNvSpPr txBox="1"/>
          <p:nvPr/>
        </p:nvSpPr>
        <p:spPr>
          <a:xfrm>
            <a:off x="216877" y="340926"/>
            <a:ext cx="6869723" cy="3477875"/>
          </a:xfrm>
          <a:prstGeom prst="rect">
            <a:avLst/>
          </a:prstGeom>
          <a:noFill/>
        </p:spPr>
        <p:txBody>
          <a:bodyPr wrap="square" rtlCol="0">
            <a:spAutoFit/>
          </a:bodyPr>
          <a:lstStyle/>
          <a:p>
            <a:r>
              <a:rPr lang="en-US" sz="2800" dirty="0" smtClean="0"/>
              <a:t>After creating a set of reporting analytics for the HR </a:t>
            </a:r>
            <a:r>
              <a:rPr lang="en-US" sz="2800" dirty="0"/>
              <a:t>c</a:t>
            </a:r>
            <a:r>
              <a:rPr lang="en-US" sz="2800" dirty="0" smtClean="0"/>
              <a:t>all </a:t>
            </a:r>
            <a:r>
              <a:rPr lang="en-US" sz="2800" dirty="0"/>
              <a:t>c</a:t>
            </a:r>
            <a:r>
              <a:rPr lang="en-US" sz="2800" dirty="0" smtClean="0"/>
              <a:t>enter, I moved to the HRSSC </a:t>
            </a:r>
            <a:r>
              <a:rPr lang="en-US" sz="2800" dirty="0"/>
              <a:t>R</a:t>
            </a:r>
            <a:r>
              <a:rPr lang="en-US" sz="2800" dirty="0" smtClean="0"/>
              <a:t>eporting team. In this role, I partnered with another reporting manager to create a similar report for EVERY HRSSC department team. </a:t>
            </a:r>
          </a:p>
          <a:p>
            <a:endParaRPr lang="en-US" sz="2400" dirty="0"/>
          </a:p>
        </p:txBody>
      </p:sp>
    </p:spTree>
    <p:extLst>
      <p:ext uri="{BB962C8B-B14F-4D97-AF65-F5344CB8AC3E}">
        <p14:creationId xmlns:p14="http://schemas.microsoft.com/office/powerpoint/2010/main" val="2160372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304800"/>
            <a:ext cx="1512277" cy="1143000"/>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66" y="178989"/>
            <a:ext cx="4495800" cy="64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532" y="163749"/>
            <a:ext cx="4419600" cy="6492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85800"/>
            <a:ext cx="1512277" cy="1143000"/>
          </a:xfrm>
          <a:prstGeom prst="rect">
            <a:avLst/>
          </a:prstGeom>
        </p:spPr>
      </p:pic>
      <p:sp>
        <p:nvSpPr>
          <p:cNvPr id="2" name="TextBox 1"/>
          <p:cNvSpPr txBox="1"/>
          <p:nvPr/>
        </p:nvSpPr>
        <p:spPr>
          <a:xfrm>
            <a:off x="304800" y="381000"/>
            <a:ext cx="6477000" cy="1938992"/>
          </a:xfrm>
          <a:prstGeom prst="rect">
            <a:avLst/>
          </a:prstGeom>
          <a:noFill/>
        </p:spPr>
        <p:txBody>
          <a:bodyPr wrap="square" rtlCol="0">
            <a:spAutoFit/>
          </a:bodyPr>
          <a:lstStyle/>
          <a:p>
            <a:r>
              <a:rPr lang="en-US" sz="2400" dirty="0" smtClean="0"/>
              <a:t>Once that project was completed, the reports were automated and handed over to the reporting team and I started writing again; this time for the HRSSC Process Documentation team. </a:t>
            </a:r>
            <a:endParaRPr lang="en-US" sz="2400" dirty="0"/>
          </a:p>
        </p:txBody>
      </p:sp>
      <p:sp>
        <p:nvSpPr>
          <p:cNvPr id="6" name="TextBox 5"/>
          <p:cNvSpPr txBox="1"/>
          <p:nvPr/>
        </p:nvSpPr>
        <p:spPr>
          <a:xfrm>
            <a:off x="4953000" y="3165425"/>
            <a:ext cx="3352800" cy="2308324"/>
          </a:xfrm>
          <a:prstGeom prst="rect">
            <a:avLst/>
          </a:prstGeom>
          <a:noFill/>
        </p:spPr>
        <p:txBody>
          <a:bodyPr wrap="square" rtlCol="0">
            <a:spAutoFit/>
          </a:bodyPr>
          <a:lstStyle/>
          <a:p>
            <a:r>
              <a:rPr lang="en-US" sz="2400" dirty="0" smtClean="0"/>
              <a:t>I managed a project to document SLAs for every HRSSC team and helped build the SOP documentation database.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 y="2971800"/>
            <a:ext cx="4038600" cy="2695575"/>
          </a:xfrm>
          <a:prstGeom prst="rect">
            <a:avLst/>
          </a:prstGeom>
        </p:spPr>
      </p:pic>
    </p:spTree>
    <p:extLst>
      <p:ext uri="{BB962C8B-B14F-4D97-AF65-F5344CB8AC3E}">
        <p14:creationId xmlns:p14="http://schemas.microsoft.com/office/powerpoint/2010/main" val="1709449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62000" y="5694285"/>
            <a:ext cx="7619999" cy="401715"/>
          </a:xfrm>
        </p:spPr>
        <p:txBody>
          <a:bodyPr>
            <a:normAutofit fontScale="77500" lnSpcReduction="20000"/>
          </a:bodyPr>
          <a:lstStyle/>
          <a:p>
            <a:r>
              <a:rPr lang="en-US" b="1" dirty="0" smtClean="0"/>
              <a:t>Analysis &gt; Design &gt; Development &gt; Implementation &gt; Evaluation</a:t>
            </a:r>
            <a:endParaRPr lang="en-US" b="1" dirty="0"/>
          </a:p>
        </p:txBody>
      </p:sp>
      <p:sp>
        <p:nvSpPr>
          <p:cNvPr id="4" name="Title 3"/>
          <p:cNvSpPr>
            <a:spLocks noGrp="1"/>
          </p:cNvSpPr>
          <p:nvPr>
            <p:ph type="title"/>
          </p:nvPr>
        </p:nvSpPr>
        <p:spPr/>
        <p:txBody>
          <a:bodyPr>
            <a:noAutofit/>
          </a:bodyPr>
          <a:lstStyle/>
          <a:p>
            <a:r>
              <a:rPr lang="en-US" sz="4400" b="1" dirty="0" smtClean="0">
                <a:solidFill>
                  <a:srgbClr val="8C62B6"/>
                </a:solidFill>
              </a:rPr>
              <a:t>2010</a:t>
            </a:r>
            <a:r>
              <a:rPr lang="en-US" sz="4400" b="1" dirty="0" smtClean="0"/>
              <a:t> The designer</a:t>
            </a:r>
            <a:endParaRPr lang="en-US" sz="4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5193"/>
            <a:ext cx="7620000" cy="4651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6404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800" y="1676400"/>
            <a:ext cx="3695700" cy="1754326"/>
          </a:xfrm>
          <a:prstGeom prst="rect">
            <a:avLst/>
          </a:prstGeom>
          <a:solidFill>
            <a:schemeClr val="bg1"/>
          </a:solidFill>
        </p:spPr>
        <p:txBody>
          <a:bodyPr wrap="square" rtlCol="0">
            <a:spAutoFit/>
          </a:bodyPr>
          <a:lstStyle/>
          <a:p>
            <a:r>
              <a:rPr lang="en-US" dirty="0" smtClean="0"/>
              <a:t>I love the creative aspect of designing curriculum and building screens in SH!FT. I’m able to use my academics and experience as an educator with this role. </a:t>
            </a:r>
          </a:p>
        </p:txBody>
      </p:sp>
      <p:pic>
        <p:nvPicPr>
          <p:cNvPr id="13314" name="Picture 2" descr="C:\Users\TKANDE~1\AppData\Local\Temp\SNAGHTML4c204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1"/>
            <a:ext cx="493395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381000"/>
            <a:ext cx="1232647" cy="1143000"/>
          </a:xfrm>
          <a:prstGeom prst="rect">
            <a:avLst/>
          </a:prstGeom>
        </p:spPr>
      </p:pic>
      <p:sp>
        <p:nvSpPr>
          <p:cNvPr id="4" name="Title 3"/>
          <p:cNvSpPr>
            <a:spLocks noGrp="1"/>
          </p:cNvSpPr>
          <p:nvPr>
            <p:ph type="title"/>
          </p:nvPr>
        </p:nvSpPr>
        <p:spPr>
          <a:xfrm>
            <a:off x="426128" y="408372"/>
            <a:ext cx="6508072" cy="1039427"/>
          </a:xfrm>
        </p:spPr>
        <p:txBody>
          <a:bodyPr>
            <a:normAutofit fontScale="90000"/>
          </a:bodyPr>
          <a:lstStyle/>
          <a:p>
            <a:r>
              <a:rPr lang="en-US" dirty="0" smtClean="0"/>
              <a:t>Independent contractor – b wyze solutions</a:t>
            </a:r>
            <a:endParaRPr lang="en-US" dirty="0"/>
          </a:p>
        </p:txBody>
      </p:sp>
      <p:sp>
        <p:nvSpPr>
          <p:cNvPr id="6" name="TextBox 5"/>
          <p:cNvSpPr txBox="1"/>
          <p:nvPr/>
        </p:nvSpPr>
        <p:spPr>
          <a:xfrm>
            <a:off x="5257800" y="4955860"/>
            <a:ext cx="3695700" cy="1754326"/>
          </a:xfrm>
          <a:prstGeom prst="rect">
            <a:avLst/>
          </a:prstGeom>
          <a:solidFill>
            <a:schemeClr val="bg1"/>
          </a:solidFill>
        </p:spPr>
        <p:txBody>
          <a:bodyPr wrap="square" rtlCol="0">
            <a:spAutoFit/>
          </a:bodyPr>
          <a:lstStyle/>
          <a:p>
            <a:r>
              <a:rPr lang="en-US" dirty="0" smtClean="0"/>
              <a:t>I was able to draw on my call quality assessment experience to design, create and execute the entirely novel online proctored exam session quality assessment program.</a:t>
            </a:r>
          </a:p>
        </p:txBody>
      </p:sp>
      <p:sp>
        <p:nvSpPr>
          <p:cNvPr id="7" name="TextBox 6"/>
          <p:cNvSpPr txBox="1"/>
          <p:nvPr/>
        </p:nvSpPr>
        <p:spPr>
          <a:xfrm>
            <a:off x="5257800" y="3452337"/>
            <a:ext cx="3695700" cy="1477328"/>
          </a:xfrm>
          <a:prstGeom prst="rect">
            <a:avLst/>
          </a:prstGeom>
          <a:solidFill>
            <a:schemeClr val="bg1"/>
          </a:solidFill>
        </p:spPr>
        <p:txBody>
          <a:bodyPr wrap="square" rtlCol="0">
            <a:spAutoFit/>
          </a:bodyPr>
          <a:lstStyle/>
          <a:p>
            <a:r>
              <a:rPr lang="en-US" dirty="0" smtClean="0"/>
              <a:t>Writing, editing, proofreading and creating the visual presentation of marketing communications keeps me engaged as a writer.  </a:t>
            </a:r>
          </a:p>
        </p:txBody>
      </p:sp>
    </p:spTree>
    <p:extLst>
      <p:ext uri="{BB962C8B-B14F-4D97-AF65-F5344CB8AC3E}">
        <p14:creationId xmlns:p14="http://schemas.microsoft.com/office/powerpoint/2010/main" val="31438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3314"/>
                                        </p:tgtEl>
                                      </p:cBhvr>
                                    </p:animEffect>
                                    <p:animScale>
                                      <p:cBhvr>
                                        <p:cTn id="14" dur="250" autoRev="1" fill="hold"/>
                                        <p:tgtEl>
                                          <p:spTgt spid="13314"/>
                                        </p:tgtEl>
                                      </p:cBhvr>
                                      <p:by x="105000" y="105000"/>
                                    </p:animScale>
                                  </p:childTnLst>
                                </p:cTn>
                              </p:par>
                            </p:childTnLst>
                          </p:cTn>
                        </p:par>
                        <p:par>
                          <p:cTn id="15" fill="hold">
                            <p:stCondLst>
                              <p:cond delay="1500"/>
                            </p:stCondLst>
                            <p:childTnLst>
                              <p:par>
                                <p:cTn id="16" presetID="3" presetClass="emph" presetSubtype="2" fill="hold" grpId="0" nodeType="afterEffect">
                                  <p:stCondLst>
                                    <p:cond delay="0"/>
                                  </p:stCondLst>
                                  <p:childTnLst>
                                    <p:animClr clrSpc="rgb" dir="cw">
                                      <p:cBhvr override="childStyle">
                                        <p:cTn id="17" dur="2000" fill="hold"/>
                                        <p:tgtEl>
                                          <p:spTgt spid="2"/>
                                        </p:tgtEl>
                                        <p:attrNameLst>
                                          <p:attrName>style.color</p:attrName>
                                        </p:attrNameLst>
                                      </p:cBhvr>
                                      <p:to>
                                        <a:schemeClr val="accent2"/>
                                      </p:to>
                                    </p:animClr>
                                  </p:childTnLst>
                                </p:cTn>
                              </p:par>
                            </p:childTnLst>
                          </p:cTn>
                        </p:par>
                        <p:par>
                          <p:cTn id="18" fill="hold">
                            <p:stCondLst>
                              <p:cond delay="3500"/>
                            </p:stCondLst>
                            <p:childTnLst>
                              <p:par>
                                <p:cTn id="19" presetID="3" presetClass="emph" presetSubtype="2" fill="hold" grpId="0" nodeType="afterEffect">
                                  <p:stCondLst>
                                    <p:cond delay="0"/>
                                  </p:stCondLst>
                                  <p:childTnLst>
                                    <p:animClr clrSpc="rgb" dir="cw">
                                      <p:cBhvr override="childStyle">
                                        <p:cTn id="20" dur="2000" fill="hold"/>
                                        <p:tgtEl>
                                          <p:spTgt spid="7"/>
                                        </p:tgtEl>
                                        <p:attrNameLst>
                                          <p:attrName>style.color</p:attrName>
                                        </p:attrNameLst>
                                      </p:cBhvr>
                                      <p:to>
                                        <a:schemeClr val="accent2"/>
                                      </p:to>
                                    </p:animClr>
                                  </p:childTnLst>
                                </p:cTn>
                              </p:par>
                            </p:childTnLst>
                          </p:cTn>
                        </p:par>
                        <p:par>
                          <p:cTn id="21" fill="hold">
                            <p:stCondLst>
                              <p:cond delay="5500"/>
                            </p:stCondLst>
                            <p:childTnLst>
                              <p:par>
                                <p:cTn id="22" presetID="3" presetClass="emph" presetSubtype="2" fill="hold" grpId="0" nodeType="afterEffect">
                                  <p:stCondLst>
                                    <p:cond delay="0"/>
                                  </p:stCondLst>
                                  <p:childTnLst>
                                    <p:animClr clrSpc="rgb" dir="cw">
                                      <p:cBhvr override="childStyle">
                                        <p:cTn id="23"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0" y="3937099"/>
            <a:ext cx="3970506" cy="2893100"/>
          </a:xfrm>
          <a:prstGeom prst="rect">
            <a:avLst/>
          </a:prstGeom>
          <a:solidFill>
            <a:schemeClr val="bg1"/>
          </a:solidFill>
        </p:spPr>
        <p:txBody>
          <a:bodyPr wrap="square" rtlCol="0">
            <a:spAutoFit/>
          </a:bodyPr>
          <a:lstStyle/>
          <a:p>
            <a:r>
              <a:rPr lang="en-US" sz="2000" b="1" dirty="0" smtClean="0"/>
              <a:t>Training &amp; Development</a:t>
            </a:r>
          </a:p>
          <a:p>
            <a:r>
              <a:rPr lang="en-US" dirty="0" smtClean="0"/>
              <a:t>Throughout the process of drafting training curriculum, </a:t>
            </a:r>
            <a:r>
              <a:rPr lang="en-US" dirty="0" smtClean="0"/>
              <a:t>designing storyboards and developing the content, being an instructional designer just guarantees that </a:t>
            </a:r>
            <a:r>
              <a:rPr lang="en-US" dirty="0"/>
              <a:t>my career development path </a:t>
            </a:r>
            <a:r>
              <a:rPr lang="en-US" dirty="0" smtClean="0"/>
              <a:t>will continually cycle back to the beginning as a lifelong learner.</a:t>
            </a:r>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2995374"/>
            <a:ext cx="4648200" cy="3710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45" y="304800"/>
            <a:ext cx="2838855" cy="2546979"/>
          </a:xfrm>
          <a:prstGeom prst="rect">
            <a:avLst/>
          </a:prstGeom>
        </p:spPr>
      </p:pic>
      <p:sp>
        <p:nvSpPr>
          <p:cNvPr id="6" name="TextBox 5"/>
          <p:cNvSpPr txBox="1"/>
          <p:nvPr/>
        </p:nvSpPr>
        <p:spPr>
          <a:xfrm>
            <a:off x="3111230" y="381000"/>
            <a:ext cx="5562600" cy="1107996"/>
          </a:xfrm>
          <a:prstGeom prst="rect">
            <a:avLst/>
          </a:prstGeom>
          <a:solidFill>
            <a:schemeClr val="bg1"/>
          </a:solidFill>
        </p:spPr>
        <p:txBody>
          <a:bodyPr wrap="square" rtlCol="0">
            <a:spAutoFit/>
          </a:bodyPr>
          <a:lstStyle/>
          <a:p>
            <a:pPr algn="ctr"/>
            <a:r>
              <a:rPr lang="en-US" sz="2200" dirty="0" smtClean="0"/>
              <a:t>In January 2014, I accepted an offer to work exclusively with </a:t>
            </a:r>
            <a:r>
              <a:rPr lang="en-US" sz="2200" dirty="0"/>
              <a:t>Mindmuze </a:t>
            </a:r>
            <a:r>
              <a:rPr lang="en-US" sz="2200" dirty="0" smtClean="0"/>
              <a:t>as </a:t>
            </a:r>
            <a:r>
              <a:rPr lang="en-US" sz="2200" dirty="0"/>
              <a:t>a </a:t>
            </a:r>
            <a:r>
              <a:rPr lang="en-US" sz="2200" b="1" dirty="0"/>
              <a:t>Senior Instructional Designer</a:t>
            </a:r>
            <a:r>
              <a:rPr lang="en-US" sz="2200" dirty="0"/>
              <a:t>. </a:t>
            </a:r>
          </a:p>
        </p:txBody>
      </p:sp>
      <p:sp>
        <p:nvSpPr>
          <p:cNvPr id="7" name="TextBox 6"/>
          <p:cNvSpPr txBox="1"/>
          <p:nvPr/>
        </p:nvSpPr>
        <p:spPr>
          <a:xfrm>
            <a:off x="4953000" y="1747897"/>
            <a:ext cx="3970506" cy="2062103"/>
          </a:xfrm>
          <a:prstGeom prst="rect">
            <a:avLst/>
          </a:prstGeom>
          <a:solidFill>
            <a:schemeClr val="bg1"/>
          </a:solidFill>
        </p:spPr>
        <p:txBody>
          <a:bodyPr wrap="square" rtlCol="0">
            <a:spAutoFit/>
          </a:bodyPr>
          <a:lstStyle/>
          <a:p>
            <a:r>
              <a:rPr lang="en-US" sz="2000" b="1" dirty="0" smtClean="0"/>
              <a:t>Performance Support</a:t>
            </a:r>
          </a:p>
          <a:p>
            <a:r>
              <a:rPr lang="en-US" dirty="0" smtClean="0"/>
              <a:t>Developing a performance support solution for the global KPMG </a:t>
            </a:r>
            <a:r>
              <a:rPr lang="en-US" dirty="0" smtClean="0"/>
              <a:t>partnership </a:t>
            </a:r>
            <a:r>
              <a:rPr lang="en-US" dirty="0" smtClean="0"/>
              <a:t>has been challenging and rewarding. The best part is seeing the finished product!  </a:t>
            </a:r>
            <a:endParaRPr lang="en-US" dirty="0" smtClean="0"/>
          </a:p>
        </p:txBody>
      </p:sp>
    </p:spTree>
    <p:extLst>
      <p:ext uri="{BB962C8B-B14F-4D97-AF65-F5344CB8AC3E}">
        <p14:creationId xmlns:p14="http://schemas.microsoft.com/office/powerpoint/2010/main" val="118230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13314"/>
                                        </p:tgtEl>
                                      </p:cBhvr>
                                    </p:animEffect>
                                    <p:animScale>
                                      <p:cBhvr>
                                        <p:cTn id="14" dur="250" autoRev="1" fill="hold"/>
                                        <p:tgtEl>
                                          <p:spTgt spid="133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623536"/>
            <a:ext cx="8610600" cy="1200329"/>
          </a:xfrm>
          <a:prstGeom prst="rect">
            <a:avLst/>
          </a:prstGeom>
          <a:noFill/>
        </p:spPr>
        <p:txBody>
          <a:bodyPr wrap="square" rtlCol="0">
            <a:spAutoFit/>
          </a:bodyPr>
          <a:lstStyle/>
          <a:p>
            <a:r>
              <a:rPr lang="en-US" dirty="0" smtClean="0"/>
              <a:t>I’ve kept up with my DISC profile for most of my career. It’s changed somewhat, but what remains steady is that I am a solid Di. I appreciate that this system helps me understand a better approach for interacting with folks whose styles are different from mine. </a:t>
            </a:r>
            <a:endParaRPr lang="en-US" dirty="0"/>
          </a:p>
        </p:txBody>
      </p:sp>
      <p:sp>
        <p:nvSpPr>
          <p:cNvPr id="2" name="Title 1"/>
          <p:cNvSpPr>
            <a:spLocks noGrp="1"/>
          </p:cNvSpPr>
          <p:nvPr>
            <p:ph type="title"/>
          </p:nvPr>
        </p:nvSpPr>
        <p:spPr/>
        <p:txBody>
          <a:bodyPr/>
          <a:lstStyle/>
          <a:p>
            <a:r>
              <a:rPr lang="en-US" dirty="0" err="1" smtClean="0"/>
              <a:t>D</a:t>
            </a:r>
            <a:r>
              <a:rPr lang="en-US" cap="none" dirty="0" err="1" smtClean="0"/>
              <a:t>i</a:t>
            </a:r>
            <a:r>
              <a:rPr lang="en-US" dirty="0" err="1" smtClean="0"/>
              <a:t>SC</a:t>
            </a:r>
            <a:r>
              <a:rPr lang="en-US" dirty="0" smtClean="0"/>
              <a:t> - Inspirational profile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76800" y="2590800"/>
            <a:ext cx="3810000" cy="19812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82161" y="4648200"/>
            <a:ext cx="3804639" cy="20574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823864"/>
            <a:ext cx="3862556" cy="3881735"/>
          </a:xfrm>
          <a:prstGeom prst="rect">
            <a:avLst/>
          </a:prstGeom>
        </p:spPr>
      </p:pic>
    </p:spTree>
    <p:extLst>
      <p:ext uri="{BB962C8B-B14F-4D97-AF65-F5344CB8AC3E}">
        <p14:creationId xmlns:p14="http://schemas.microsoft.com/office/powerpoint/2010/main" val="26547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000"/>
                            </p:stCondLst>
                            <p:childTnLst>
                              <p:par>
                                <p:cTn id="13" presetID="26"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par>
                          <p:cTn id="29" fill="hold">
                            <p:stCondLst>
                              <p:cond delay="4000"/>
                            </p:stCondLst>
                            <p:childTnLst>
                              <p:par>
                                <p:cTn id="30" presetID="31"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7" name="TextBox 6"/>
          <p:cNvSpPr txBox="1"/>
          <p:nvPr/>
        </p:nvSpPr>
        <p:spPr>
          <a:xfrm>
            <a:off x="228600" y="49530"/>
            <a:ext cx="8991600" cy="2769989"/>
          </a:xfrm>
          <a:prstGeom prst="rect">
            <a:avLst/>
          </a:prstGeom>
          <a:noFill/>
        </p:spPr>
        <p:txBody>
          <a:bodyPr wrap="square" rtlCol="0">
            <a:spAutoFit/>
          </a:bodyPr>
          <a:lstStyle/>
          <a:p>
            <a:r>
              <a:rPr lang="en-US" sz="2800" b="1" dirty="0" smtClean="0">
                <a:solidFill>
                  <a:schemeClr val="accent3">
                    <a:lumMod val="50000"/>
                  </a:schemeClr>
                </a:solidFill>
              </a:rPr>
              <a:t>I’m Best At: </a:t>
            </a:r>
          </a:p>
          <a:p>
            <a:pPr marL="342900" indent="-342900">
              <a:buFont typeface="+mj-lt"/>
              <a:buAutoNum type="arabicPeriod"/>
            </a:pPr>
            <a:endParaRPr lang="en-US" sz="2000" b="1" dirty="0" smtClean="0">
              <a:solidFill>
                <a:schemeClr val="accent3">
                  <a:lumMod val="50000"/>
                </a:schemeClr>
              </a:solidFill>
            </a:endParaRPr>
          </a:p>
          <a:p>
            <a:pPr marL="342900" indent="-342900">
              <a:buFont typeface="+mj-lt"/>
              <a:buAutoNum type="arabicPeriod"/>
            </a:pPr>
            <a:r>
              <a:rPr lang="en-US" b="1" dirty="0" smtClean="0">
                <a:solidFill>
                  <a:schemeClr val="accent3">
                    <a:lumMod val="50000"/>
                  </a:schemeClr>
                </a:solidFill>
              </a:rPr>
              <a:t>Seeing the big picture </a:t>
            </a:r>
          </a:p>
          <a:p>
            <a:pPr marL="342900" indent="-342900">
              <a:buFont typeface="+mj-lt"/>
              <a:buAutoNum type="arabicPeriod"/>
            </a:pPr>
            <a:r>
              <a:rPr lang="en-US" b="1" dirty="0" smtClean="0">
                <a:solidFill>
                  <a:schemeClr val="accent3">
                    <a:lumMod val="50000"/>
                  </a:schemeClr>
                </a:solidFill>
              </a:rPr>
              <a:t>Identifying skill and experience gaps and inspiring improved performance</a:t>
            </a:r>
          </a:p>
          <a:p>
            <a:pPr marL="342900" indent="-342900">
              <a:buAutoNum type="arabicPeriod"/>
            </a:pPr>
            <a:r>
              <a:rPr lang="en-US" b="1" dirty="0" smtClean="0">
                <a:solidFill>
                  <a:schemeClr val="accent3">
                    <a:lumMod val="50000"/>
                  </a:schemeClr>
                </a:solidFill>
              </a:rPr>
              <a:t>Strategic and analytical thinking</a:t>
            </a:r>
          </a:p>
          <a:p>
            <a:pPr marL="342900" indent="-342900">
              <a:buAutoNum type="arabicPeriod"/>
            </a:pPr>
            <a:r>
              <a:rPr lang="en-US" b="1" dirty="0" smtClean="0">
                <a:solidFill>
                  <a:schemeClr val="accent3">
                    <a:lumMod val="50000"/>
                  </a:schemeClr>
                </a:solidFill>
              </a:rPr>
              <a:t>Ambiguity tolerance</a:t>
            </a:r>
          </a:p>
          <a:p>
            <a:pPr marL="342900" indent="-342900">
              <a:buAutoNum type="arabicPeriod"/>
            </a:pPr>
            <a:r>
              <a:rPr lang="en-US" b="1" dirty="0" smtClean="0">
                <a:solidFill>
                  <a:schemeClr val="accent3">
                    <a:lumMod val="50000"/>
                  </a:schemeClr>
                </a:solidFill>
              </a:rPr>
              <a:t>Tearing processes apart, fixing them, and putting them back together</a:t>
            </a:r>
          </a:p>
          <a:p>
            <a:pPr marL="342900" indent="-342900">
              <a:buAutoNum type="arabicPeriod"/>
            </a:pPr>
            <a:r>
              <a:rPr lang="en-US" b="1" dirty="0" smtClean="0">
                <a:solidFill>
                  <a:schemeClr val="accent3">
                    <a:lumMod val="50000"/>
                  </a:schemeClr>
                </a:solidFill>
              </a:rPr>
              <a:t>Staying </a:t>
            </a:r>
            <a:r>
              <a:rPr lang="en-US" b="1" dirty="0">
                <a:solidFill>
                  <a:schemeClr val="accent3">
                    <a:lumMod val="50000"/>
                  </a:schemeClr>
                </a:solidFill>
              </a:rPr>
              <a:t>cool in a fast-paced, noisy, stressful environment</a:t>
            </a:r>
          </a:p>
          <a:p>
            <a:pPr marL="342900" indent="-342900">
              <a:buAutoNum type="arabicPeriod"/>
            </a:pPr>
            <a:r>
              <a:rPr lang="en-US" b="1" dirty="0">
                <a:solidFill>
                  <a:schemeClr val="accent3">
                    <a:lumMod val="50000"/>
                  </a:schemeClr>
                </a:solidFill>
              </a:rPr>
              <a:t>Interacting with tons of people </a:t>
            </a:r>
            <a:r>
              <a:rPr lang="en-US" b="1" dirty="0" smtClean="0">
                <a:solidFill>
                  <a:schemeClr val="accent3">
                    <a:lumMod val="50000"/>
                  </a:schemeClr>
                </a:solidFill>
              </a:rPr>
              <a:t>throughout </a:t>
            </a:r>
            <a:r>
              <a:rPr lang="en-US" b="1" dirty="0">
                <a:solidFill>
                  <a:schemeClr val="accent3">
                    <a:lumMod val="50000"/>
                  </a:schemeClr>
                </a:solidFill>
              </a:rPr>
              <a:t>the day</a:t>
            </a:r>
          </a:p>
        </p:txBody>
      </p:sp>
    </p:spTree>
    <p:extLst>
      <p:ext uri="{BB962C8B-B14F-4D97-AF65-F5344CB8AC3E}">
        <p14:creationId xmlns:p14="http://schemas.microsoft.com/office/powerpoint/2010/main" val="40511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35340"/>
            <a:ext cx="8305800" cy="1569660"/>
          </a:xfrm>
          <a:prstGeom prst="rect">
            <a:avLst/>
          </a:prstGeom>
          <a:solidFill>
            <a:schemeClr val="bg1"/>
          </a:solidFill>
        </p:spPr>
        <p:txBody>
          <a:bodyPr wrap="square" rtlCol="0">
            <a:spAutoFit/>
          </a:bodyPr>
          <a:lstStyle/>
          <a:p>
            <a:r>
              <a:rPr lang="en-US" sz="2400" b="1" dirty="0" smtClean="0"/>
              <a:t>Most days I work from home for B Wyze Solutions:</a:t>
            </a:r>
            <a:endParaRPr lang="en-US" sz="2400" b="1" dirty="0"/>
          </a:p>
          <a:p>
            <a:pPr marL="285750" indent="-285750">
              <a:buFont typeface="Wingdings" pitchFamily="2" charset="2"/>
              <a:buChar char="v"/>
            </a:pPr>
            <a:r>
              <a:rPr lang="en-US" dirty="0" smtClean="0"/>
              <a:t>Designing, building, editing, and quality checking online training courses,</a:t>
            </a:r>
          </a:p>
          <a:p>
            <a:pPr marL="285750" indent="-285750">
              <a:buFont typeface="Wingdings" pitchFamily="2" charset="2"/>
              <a:buChar char="v"/>
            </a:pPr>
            <a:r>
              <a:rPr lang="en-US" dirty="0" smtClean="0"/>
              <a:t>Developing performance </a:t>
            </a:r>
            <a:r>
              <a:rPr lang="en-US" smtClean="0"/>
              <a:t>support solutions</a:t>
            </a:r>
          </a:p>
          <a:p>
            <a:pPr marL="285750" indent="-285750">
              <a:buFont typeface="Wingdings" pitchFamily="2" charset="2"/>
              <a:buChar char="v"/>
            </a:pP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57400"/>
            <a:ext cx="8305800" cy="4495800"/>
          </a:xfrm>
          <a:prstGeom prst="rect">
            <a:avLst/>
          </a:prstGeom>
        </p:spPr>
      </p:pic>
    </p:spTree>
    <p:extLst>
      <p:ext uri="{BB962C8B-B14F-4D97-AF65-F5344CB8AC3E}">
        <p14:creationId xmlns:p14="http://schemas.microsoft.com/office/powerpoint/2010/main" val="378211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170" y="304800"/>
            <a:ext cx="6477000" cy="523220"/>
          </a:xfrm>
          <a:prstGeom prst="rect">
            <a:avLst/>
          </a:prstGeom>
          <a:noFill/>
        </p:spPr>
        <p:txBody>
          <a:bodyPr wrap="square" rtlCol="0">
            <a:spAutoFit/>
          </a:bodyPr>
          <a:lstStyle/>
          <a:p>
            <a:r>
              <a:rPr lang="en-US" sz="2800" b="1" dirty="0" smtClean="0"/>
              <a:t>But don’t take my word for it. . . </a:t>
            </a:r>
            <a:endParaRPr lang="en-US" sz="2800" b="1" dirty="0"/>
          </a:p>
        </p:txBody>
      </p:sp>
      <p:sp>
        <p:nvSpPr>
          <p:cNvPr id="4" name="TextBox 3"/>
          <p:cNvSpPr txBox="1"/>
          <p:nvPr/>
        </p:nvSpPr>
        <p:spPr>
          <a:xfrm>
            <a:off x="1066800" y="5323582"/>
            <a:ext cx="6788564" cy="1077218"/>
          </a:xfrm>
          <a:prstGeom prst="rect">
            <a:avLst/>
          </a:prstGeom>
          <a:noFill/>
        </p:spPr>
        <p:txBody>
          <a:bodyPr vert="horz" wrap="square" rtlCol="0">
            <a:spAutoFit/>
          </a:bodyPr>
          <a:lstStyle/>
          <a:p>
            <a:r>
              <a:rPr lang="en-US" sz="3200" dirty="0"/>
              <a:t>W</a:t>
            </a:r>
            <a:r>
              <a:rPr lang="en-US" sz="3200" dirty="0" smtClean="0"/>
              <a:t>hat people who know me think are my skills and expertise. </a:t>
            </a:r>
            <a:endParaRPr lang="en-US" sz="32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664" y="1066800"/>
            <a:ext cx="6632028"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2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9490"/>
            <a:ext cx="4572000" cy="400110"/>
          </a:xfrm>
          <a:prstGeom prst="rect">
            <a:avLst/>
          </a:prstGeom>
          <a:noFill/>
        </p:spPr>
        <p:txBody>
          <a:bodyPr wrap="square" rtlCol="0">
            <a:spAutoFit/>
          </a:bodyPr>
          <a:lstStyle/>
          <a:p>
            <a:r>
              <a:rPr lang="en-US" sz="2000" b="1" dirty="0" smtClean="0"/>
              <a:t>But don’t take my word for it. . . </a:t>
            </a:r>
            <a:endParaRPr lang="en-US" sz="2000" b="1" dirty="0"/>
          </a:p>
        </p:txBody>
      </p:sp>
      <p:sp>
        <p:nvSpPr>
          <p:cNvPr id="3" name="Rounded Rectangular Callout 2"/>
          <p:cNvSpPr/>
          <p:nvPr/>
        </p:nvSpPr>
        <p:spPr>
          <a:xfrm>
            <a:off x="4648200" y="152400"/>
            <a:ext cx="4312920" cy="3371136"/>
          </a:xfrm>
          <a:prstGeom prst="wedgeRoundRectCallout">
            <a:avLst/>
          </a:prstGeom>
          <a:ln>
            <a:solidFill>
              <a:schemeClr val="accent1">
                <a:lumMod val="50000"/>
              </a:schemeClr>
            </a:solidFill>
          </a:ln>
        </p:spPr>
        <p:txBody>
          <a:bodyPr wrap="square">
            <a:spAutoFit/>
          </a:bodyPr>
          <a:lstStyle/>
          <a:p>
            <a:r>
              <a:rPr lang="en-US" sz="1200" dirty="0"/>
              <a:t>I have had the pleasure of working with Tammy on the design and build of an e-learning project for a major client. Tammy was excellent throughout every stage. She worked tirelessly to ensure that everything was done as promised and added greatly to the project by recommending approaches that enhanced the overall learning effectiveness of the program. Tammy is knowledgeable, patient and personable - just who I needed to help guide me through the challenges of this project. I look forward to working with Tammy on future projects and would enthusiastically recommend her work to others</a:t>
            </a:r>
            <a:r>
              <a:rPr lang="en-US" sz="1200" dirty="0" smtClean="0"/>
              <a:t>.</a:t>
            </a:r>
          </a:p>
          <a:p>
            <a:endParaRPr lang="en-US" sz="1200" dirty="0"/>
          </a:p>
          <a:p>
            <a:r>
              <a:rPr lang="en-US" sz="1200" b="1" dirty="0" smtClean="0"/>
              <a:t>Jim </a:t>
            </a:r>
            <a:r>
              <a:rPr lang="en-US" sz="1200" b="1" dirty="0" err="1" smtClean="0"/>
              <a:t>Baston</a:t>
            </a:r>
            <a:r>
              <a:rPr lang="en-US" sz="1200" b="1" dirty="0" smtClean="0"/>
              <a:t>, BBA Consulting Group, Inc. Management Consultant, Mindmuze Client</a:t>
            </a:r>
            <a:endParaRPr lang="en-US" sz="1200" b="1" dirty="0"/>
          </a:p>
        </p:txBody>
      </p:sp>
      <p:sp>
        <p:nvSpPr>
          <p:cNvPr id="4" name="Rounded Rectangular Callout 3"/>
          <p:cNvSpPr/>
          <p:nvPr/>
        </p:nvSpPr>
        <p:spPr>
          <a:xfrm>
            <a:off x="3890010" y="3994428"/>
            <a:ext cx="5105400" cy="247736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Tammy was a great asset to our operations team. She wrote, edited and updated instructional manuals and eLearning coursework. She was instrumental in building both the technical and live online proctoring call quality programs from the ground up including developing the form, establishing ratings and scoring, documenting standards, training the agents, executing assessments, leading calibration meetings, and reporting results to agents and leadership. Tammy’s attention to detail is unmatched. She has a passion for Service Excellence that is demonstrated with every assignment</a:t>
            </a:r>
            <a:r>
              <a:rPr lang="en-US" sz="1200" dirty="0" smtClean="0"/>
              <a:t>.</a:t>
            </a:r>
          </a:p>
          <a:p>
            <a:pPr algn="ctr"/>
            <a:endParaRPr lang="en-US" sz="1200" dirty="0"/>
          </a:p>
          <a:p>
            <a:pPr algn="ctr"/>
            <a:r>
              <a:rPr lang="en-US" sz="1200" b="1" dirty="0" smtClean="0"/>
              <a:t>Wanda Cherry, B Virtual Program Manager</a:t>
            </a:r>
          </a:p>
          <a:p>
            <a:pPr algn="ctr"/>
            <a:endParaRPr lang="en-US" sz="1200" dirty="0"/>
          </a:p>
        </p:txBody>
      </p:sp>
      <p:sp>
        <p:nvSpPr>
          <p:cNvPr id="5" name="Rounded Rectangular Callout 4"/>
          <p:cNvSpPr/>
          <p:nvPr/>
        </p:nvSpPr>
        <p:spPr>
          <a:xfrm>
            <a:off x="76200" y="698778"/>
            <a:ext cx="4389120" cy="341602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Tammy's qualities of conscientious dedication, customer service and continuous improvement would be a valuable asset in any workplace. My experience in observing her performance was that she developed strong skills quickly, shared knowledge willingly and constantly strove to improve. Tammy clearly feels a moral obligation to give an employer more than just going through the motions, and performs her tasks in a cheerful and open manner that builds trust and conveys honest appreciation for the others in her work group. So talk to Tammy if you're looking for qualities like that, but if you're looking for the typical mediocre employee that needs constant supervision to barely get the job done, then talk to someone else</a:t>
            </a:r>
            <a:r>
              <a:rPr lang="en-US" sz="1200" dirty="0" smtClean="0"/>
              <a:t>.</a:t>
            </a:r>
          </a:p>
          <a:p>
            <a:pPr algn="ctr"/>
            <a:endParaRPr lang="en-US" sz="1200" dirty="0" smtClean="0"/>
          </a:p>
          <a:p>
            <a:pPr algn="ctr"/>
            <a:r>
              <a:rPr lang="en-US" sz="1200" b="1" dirty="0" smtClean="0"/>
              <a:t>Rob </a:t>
            </a:r>
            <a:r>
              <a:rPr lang="en-US" sz="1200" b="1" dirty="0" err="1" smtClean="0"/>
              <a:t>McFarlin</a:t>
            </a:r>
            <a:r>
              <a:rPr lang="en-US" sz="1200" b="1" dirty="0" smtClean="0"/>
              <a:t>, PwC Communications Senior Manager</a:t>
            </a:r>
          </a:p>
        </p:txBody>
      </p:sp>
      <p:sp>
        <p:nvSpPr>
          <p:cNvPr id="6" name="Rectangle 5"/>
          <p:cNvSpPr/>
          <p:nvPr/>
        </p:nvSpPr>
        <p:spPr>
          <a:xfrm>
            <a:off x="236220" y="4505742"/>
            <a:ext cx="3535680" cy="2123658"/>
          </a:xfrm>
          <a:prstGeom prst="rect">
            <a:avLst/>
          </a:prstGeom>
        </p:spPr>
        <p:txBody>
          <a:bodyPr wrap="square">
            <a:spAutoFit/>
          </a:bodyPr>
          <a:lstStyle/>
          <a:p>
            <a:r>
              <a:rPr lang="en-US" sz="1200" dirty="0"/>
              <a:t>Tammy was a direct report at Arthur Andersen and valuable member of our Global Customer Support organization. She is enthusiastic and conscientious about her career. Tammy has broad experience in customer service, training, knowledge management, report analysis, etc. She demonstrates a positive, "can do" attitude with an eagerness to succeed</a:t>
            </a:r>
            <a:r>
              <a:rPr lang="en-US" sz="1200" dirty="0" smtClean="0"/>
              <a:t>.</a:t>
            </a:r>
          </a:p>
          <a:p>
            <a:endParaRPr lang="en-US" sz="1200" dirty="0"/>
          </a:p>
          <a:p>
            <a:r>
              <a:rPr lang="en-US" sz="1200" b="1" dirty="0" smtClean="0"/>
              <a:t>Denise Cooper, PwC HRSSC Senior Manager</a:t>
            </a:r>
            <a:endParaRPr lang="en-US" sz="1200" b="1" dirty="0"/>
          </a:p>
        </p:txBody>
      </p:sp>
    </p:spTree>
    <p:extLst>
      <p:ext uri="{BB962C8B-B14F-4D97-AF65-F5344CB8AC3E}">
        <p14:creationId xmlns:p14="http://schemas.microsoft.com/office/powerpoint/2010/main" val="13953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8" presetClass="emph" presetSubtype="0" fill="hold" grpId="0" nodeType="afterEffect">
                                  <p:stCondLst>
                                    <p:cond delay="0"/>
                                  </p:stCondLst>
                                  <p:childTnLst>
                                    <p:animRot by="21600000">
                                      <p:cBhvr>
                                        <p:cTn id="17" dur="2000" fill="hold"/>
                                        <p:tgtEl>
                                          <p:spTgt spid="5"/>
                                        </p:tgtEl>
                                        <p:attrNameLst>
                                          <p:attrName>r</p:attrName>
                                        </p:attrNameLst>
                                      </p:cBhvr>
                                    </p:animRo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45"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anim calcmode="lin" valueType="num">
                                      <p:cBhvr>
                                        <p:cTn id="27" dur="2000" fill="hold"/>
                                        <p:tgtEl>
                                          <p:spTgt spid="4"/>
                                        </p:tgtEl>
                                        <p:attrNameLst>
                                          <p:attrName>ppt_w</p:attrName>
                                        </p:attrNameLst>
                                      </p:cBhvr>
                                      <p:tavLst>
                                        <p:tav tm="0" fmla="#ppt_w*sin(2.5*pi*$)">
                                          <p:val>
                                            <p:fltVal val="0"/>
                                          </p:val>
                                        </p:tav>
                                        <p:tav tm="100000">
                                          <p:val>
                                            <p:fltVal val="1"/>
                                          </p:val>
                                        </p:tav>
                                      </p:tavLst>
                                    </p:anim>
                                    <p:anim calcmode="lin" valueType="num">
                                      <p:cBhvr>
                                        <p:cTn id="2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6220" y="768489"/>
            <a:ext cx="8526780" cy="6001643"/>
          </a:xfrm>
          <a:prstGeom prst="rect">
            <a:avLst/>
          </a:prstGeom>
        </p:spPr>
        <p:txBody>
          <a:bodyPr wrap="square">
            <a:spAutoFit/>
          </a:bodyPr>
          <a:lstStyle/>
          <a:p>
            <a:r>
              <a:rPr lang="en-US" sz="1200" dirty="0"/>
              <a:t>By providing Melina and me with reference materials from the Help Desk Institute (HDI) including 2008 meeting proceedings, recorded transcripts &amp; website access via your account, you gave us a solid foundation on the importance of a Service Catalog and corresponding components/considerations. </a:t>
            </a:r>
          </a:p>
          <a:p>
            <a:r>
              <a:rPr lang="en-US" sz="1200" dirty="0"/>
              <a:t> </a:t>
            </a:r>
          </a:p>
          <a:p>
            <a:r>
              <a:rPr lang="en-US" sz="1200" dirty="0"/>
              <a:t>You coached us on key components of Information Technology Infrastructure Library (ITIL), the most widely accepted approach to IT service management and helped us recognize which elements could be used to satisfy our HR needs. This foundation provided Melina with the confidence necessary to meet with all the teams within the HR SSC to begin documenting the services they deliver.</a:t>
            </a:r>
          </a:p>
          <a:p>
            <a:r>
              <a:rPr lang="en-US" sz="1200" dirty="0"/>
              <a:t> </a:t>
            </a:r>
          </a:p>
          <a:p>
            <a:r>
              <a:rPr lang="en-US" sz="1200" dirty="0"/>
              <a:t>I cannot count the many evenings you stayed to answer our questions and help us refine our Service Level Agreement template. You patiently explained how Service Manager could be utilized by the teams to quantify measurable services and helped our team map out and implement a new product and support matrix for HR KnowledgeSource so that we might test the waters and be advocates for the rest of the department . . .walk the talk if you will.</a:t>
            </a:r>
          </a:p>
          <a:p>
            <a:r>
              <a:rPr lang="en-US" sz="1200" dirty="0"/>
              <a:t> </a:t>
            </a:r>
          </a:p>
          <a:p>
            <a:r>
              <a:rPr lang="en-US" sz="1200" dirty="0"/>
              <a:t>During your work on the HR SSC's dashboard project, you continued to identify ways in which Process Documentation and Reporting could collaborate and help the teams recognize the relationship between their dashboards and the measures they were asked to capture in their SLAs. You supported bringing representatives from our teams plus Strategic Transformation and the Call Center to the table to discuss how we could work more collaboratively on our individual projects to minimize stress to the teams yet demonstrate progress toward our individual deliverables.</a:t>
            </a:r>
          </a:p>
          <a:p>
            <a:r>
              <a:rPr lang="en-US" sz="1200" dirty="0"/>
              <a:t> </a:t>
            </a:r>
          </a:p>
          <a:p>
            <a:r>
              <a:rPr lang="en-US" sz="1200" dirty="0"/>
              <a:t>You enthusiastically reviewed our templates and challenged us to think critically, consistently asking ourselves and the teams if the services we were documenting could be measured. You've established yourself as a valuable resource for the entire team as well as a trusted coach whom the team could engage for guidance in my absence.</a:t>
            </a:r>
          </a:p>
          <a:p>
            <a:r>
              <a:rPr lang="en-US" sz="1200" dirty="0"/>
              <a:t> </a:t>
            </a:r>
          </a:p>
          <a:p>
            <a:r>
              <a:rPr lang="en-US" sz="1200" dirty="0"/>
              <a:t>We're thrilled that the HR SSC leaders have placed you on assignment with Process Documentation to help finalize the first round of Service Level Agreement. It is fitting that you receive credit for your outstanding contributions to this important project -- not just at the end, but throughout its lifecycle</a:t>
            </a:r>
            <a:r>
              <a:rPr lang="en-US" sz="1200" dirty="0" smtClean="0"/>
              <a:t>.</a:t>
            </a:r>
          </a:p>
          <a:p>
            <a:endParaRPr lang="en-US" sz="1200" dirty="0"/>
          </a:p>
          <a:p>
            <a:r>
              <a:rPr lang="en-US" sz="1200" b="1" dirty="0" smtClean="0"/>
              <a:t>Carla </a:t>
            </a:r>
            <a:r>
              <a:rPr lang="en-US" sz="1200" b="1" dirty="0" err="1" smtClean="0"/>
              <a:t>Anzalone</a:t>
            </a:r>
            <a:r>
              <a:rPr lang="en-US" sz="1200" b="1" dirty="0" smtClean="0"/>
              <a:t>, PwC Process and Documentation Team Manager</a:t>
            </a:r>
            <a:endParaRPr lang="en-US" sz="1200" b="1" dirty="0"/>
          </a:p>
        </p:txBody>
      </p:sp>
      <p:sp>
        <p:nvSpPr>
          <p:cNvPr id="5" name="TextBox 4"/>
          <p:cNvSpPr txBox="1"/>
          <p:nvPr/>
        </p:nvSpPr>
        <p:spPr>
          <a:xfrm>
            <a:off x="236220" y="152400"/>
            <a:ext cx="6477000" cy="523220"/>
          </a:xfrm>
          <a:prstGeom prst="rect">
            <a:avLst/>
          </a:prstGeom>
          <a:noFill/>
        </p:spPr>
        <p:txBody>
          <a:bodyPr wrap="square" rtlCol="0">
            <a:spAutoFit/>
          </a:bodyPr>
          <a:lstStyle/>
          <a:p>
            <a:r>
              <a:rPr lang="en-US" sz="2800" b="1" dirty="0" smtClean="0"/>
              <a:t>But don’t take my word for it. . . </a:t>
            </a:r>
            <a:endParaRPr lang="en-US" sz="2800" b="1" dirty="0"/>
          </a:p>
        </p:txBody>
      </p:sp>
    </p:spTree>
    <p:extLst>
      <p:ext uri="{BB962C8B-B14F-4D97-AF65-F5344CB8AC3E}">
        <p14:creationId xmlns:p14="http://schemas.microsoft.com/office/powerpoint/2010/main" val="3602442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236220" y="762000"/>
            <a:ext cx="8679180" cy="5334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Tammy was fully engaged as a stakeholder on </a:t>
            </a:r>
            <a:r>
              <a:rPr lang="en-US" sz="1200" b="1" dirty="0" smtClean="0"/>
              <a:t>the Service Manager 7 project</a:t>
            </a:r>
            <a:r>
              <a:rPr lang="en-US" sz="1200" b="1" dirty="0"/>
              <a:t>. She attended </a:t>
            </a:r>
            <a:r>
              <a:rPr lang="en-US" sz="1200" b="1" dirty="0" smtClean="0"/>
              <a:t>most meetings including </a:t>
            </a:r>
            <a:r>
              <a:rPr lang="en-US" sz="1200" b="1" dirty="0"/>
              <a:t>stakeholder updates, design reviews and training updates over the course of the year. </a:t>
            </a:r>
            <a:r>
              <a:rPr lang="en-US" sz="1200" b="1" dirty="0" smtClean="0"/>
              <a:t>Tammy's </a:t>
            </a:r>
            <a:r>
              <a:rPr lang="en-US" sz="1200" b="1" dirty="0"/>
              <a:t>active participation </a:t>
            </a:r>
            <a:r>
              <a:rPr lang="en-US" sz="1200" b="1" dirty="0" smtClean="0"/>
              <a:t>on </a:t>
            </a:r>
            <a:r>
              <a:rPr lang="en-US" sz="1200" b="1" dirty="0"/>
              <a:t>behalf of the HR Call </a:t>
            </a:r>
            <a:r>
              <a:rPr lang="en-US" sz="1200" b="1" dirty="0" smtClean="0"/>
              <a:t>Center was </a:t>
            </a:r>
            <a:r>
              <a:rPr lang="en-US" sz="1200" b="1" dirty="0"/>
              <a:t>especially </a:t>
            </a:r>
            <a:r>
              <a:rPr lang="en-US" sz="1200" b="1" dirty="0" smtClean="0"/>
              <a:t>important for </a:t>
            </a:r>
            <a:r>
              <a:rPr lang="en-US" sz="1200" b="1" dirty="0"/>
              <a:t>meetings on Service Desk, Knowledge Management (KM) and Employee Self Service (ESS) system components. </a:t>
            </a:r>
            <a:endParaRPr lang="en-US" sz="1200" b="1" dirty="0" smtClean="0"/>
          </a:p>
          <a:p>
            <a:endParaRPr lang="en-US" sz="1200" b="1" dirty="0"/>
          </a:p>
          <a:p>
            <a:r>
              <a:rPr lang="en-US" sz="1200" b="1" dirty="0" smtClean="0"/>
              <a:t>These </a:t>
            </a:r>
            <a:r>
              <a:rPr lang="en-US" sz="1200" b="1" dirty="0"/>
              <a:t>meetings, </a:t>
            </a:r>
            <a:r>
              <a:rPr lang="en-US" sz="1200" b="1" dirty="0" smtClean="0"/>
              <a:t>particularly requirements </a:t>
            </a:r>
            <a:r>
              <a:rPr lang="en-US" sz="1200" b="1" dirty="0"/>
              <a:t>gathering and design review sessions can be difficult to follow, but Tammy </a:t>
            </a:r>
            <a:r>
              <a:rPr lang="en-US" sz="1200" b="1" dirty="0" smtClean="0"/>
              <a:t>remained attentive and actively contributed  </a:t>
            </a:r>
            <a:r>
              <a:rPr lang="en-US" sz="1200" b="1" dirty="0"/>
              <a:t>feedback, ideas, concerns, suggestions, etc. Tammy leveraged her experience in both the HR and IT call </a:t>
            </a:r>
            <a:r>
              <a:rPr lang="en-US" sz="1200" b="1" dirty="0" smtClean="0"/>
              <a:t>centers </a:t>
            </a:r>
            <a:r>
              <a:rPr lang="en-US" sz="1200" b="1" dirty="0"/>
              <a:t>to translate or compare </a:t>
            </a:r>
            <a:r>
              <a:rPr lang="en-US" sz="1200" b="1" dirty="0" smtClean="0"/>
              <a:t>processes </a:t>
            </a:r>
            <a:r>
              <a:rPr lang="en-US" sz="1200" b="1" dirty="0"/>
              <a:t>in the data administration/field mapping sessions.</a:t>
            </a:r>
          </a:p>
          <a:p>
            <a:r>
              <a:rPr lang="en-US" sz="1200" dirty="0"/>
              <a:t> </a:t>
            </a:r>
          </a:p>
          <a:p>
            <a:r>
              <a:rPr lang="en-US" sz="1200" b="1" dirty="0"/>
              <a:t>Tammy </a:t>
            </a:r>
            <a:r>
              <a:rPr lang="en-US" sz="1200" b="1" dirty="0" smtClean="0"/>
              <a:t>owned </a:t>
            </a:r>
            <a:r>
              <a:rPr lang="en-US" sz="1200" b="1" dirty="0"/>
              <a:t>the Service Manager 7 training process for the entire </a:t>
            </a:r>
            <a:r>
              <a:rPr lang="en-US" sz="1200" b="1" dirty="0" smtClean="0"/>
              <a:t>HRSSC </a:t>
            </a:r>
            <a:r>
              <a:rPr lang="en-US" sz="1200" b="1" dirty="0"/>
              <a:t>back office (~100 staff) including attending and coordinating training for all HRSSC SM7 trainers, providing training materials, and co-leading every session. Tammy </a:t>
            </a:r>
            <a:r>
              <a:rPr lang="en-US" sz="1200" b="1" dirty="0" smtClean="0"/>
              <a:t>also helped  to coordinate QA </a:t>
            </a:r>
            <a:r>
              <a:rPr lang="en-US" sz="1200" b="1" dirty="0"/>
              <a:t>testers. In both instances Tammy's assistance saved the core project team time and let us focus on other areas of </a:t>
            </a:r>
            <a:r>
              <a:rPr lang="en-US" sz="1200" b="1" dirty="0" smtClean="0"/>
              <a:t>concern.</a:t>
            </a:r>
          </a:p>
          <a:p>
            <a:endParaRPr lang="en-US" sz="1200" b="1" dirty="0"/>
          </a:p>
          <a:p>
            <a:r>
              <a:rPr lang="en-US" sz="1200" b="1" dirty="0" smtClean="0"/>
              <a:t>Jeff Walters, PwC Senior Project Manager (Service Manager 7) </a:t>
            </a:r>
            <a:endParaRPr lang="en-US" sz="1200" b="1" dirty="0"/>
          </a:p>
        </p:txBody>
      </p:sp>
      <p:sp>
        <p:nvSpPr>
          <p:cNvPr id="9" name="TextBox 8"/>
          <p:cNvSpPr txBox="1"/>
          <p:nvPr/>
        </p:nvSpPr>
        <p:spPr>
          <a:xfrm>
            <a:off x="152400" y="152400"/>
            <a:ext cx="6477000" cy="523220"/>
          </a:xfrm>
          <a:prstGeom prst="rect">
            <a:avLst/>
          </a:prstGeom>
          <a:noFill/>
        </p:spPr>
        <p:txBody>
          <a:bodyPr wrap="square" rtlCol="0">
            <a:spAutoFit/>
          </a:bodyPr>
          <a:lstStyle/>
          <a:p>
            <a:r>
              <a:rPr lang="en-US" sz="2800" b="1" dirty="0" smtClean="0"/>
              <a:t>But don’t take my word for it. . . </a:t>
            </a:r>
            <a:endParaRPr lang="en-US" sz="2800" b="1" dirty="0"/>
          </a:p>
        </p:txBody>
      </p:sp>
    </p:spTree>
    <p:extLst>
      <p:ext uri="{BB962C8B-B14F-4D97-AF65-F5344CB8AC3E}">
        <p14:creationId xmlns:p14="http://schemas.microsoft.com/office/powerpoint/2010/main" val="2179601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a:t>
            </a:r>
            <a:r>
              <a:rPr lang="en-US" dirty="0" smtClean="0"/>
              <a:t>CONNECT?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752600"/>
            <a:ext cx="5943600" cy="4940276"/>
          </a:xfrm>
          <a:prstGeom prst="rect">
            <a:avLst/>
          </a:prstGeom>
        </p:spPr>
      </p:pic>
      <p:sp>
        <p:nvSpPr>
          <p:cNvPr id="4" name="TextBox 3"/>
          <p:cNvSpPr txBox="1"/>
          <p:nvPr/>
        </p:nvSpPr>
        <p:spPr>
          <a:xfrm>
            <a:off x="304800" y="2034859"/>
            <a:ext cx="2362200" cy="4401205"/>
          </a:xfrm>
          <a:prstGeom prst="rect">
            <a:avLst/>
          </a:prstGeom>
          <a:noFill/>
        </p:spPr>
        <p:txBody>
          <a:bodyPr wrap="square" rtlCol="0">
            <a:spAutoFit/>
          </a:bodyPr>
          <a:lstStyle/>
          <a:p>
            <a:r>
              <a:rPr lang="en-US" sz="2000" dirty="0" smtClean="0"/>
              <a:t>Reach out with:</a:t>
            </a:r>
          </a:p>
          <a:p>
            <a:pPr marL="342900" indent="-342900">
              <a:buFont typeface="Wingdings" pitchFamily="2" charset="2"/>
              <a:buChar char="v"/>
            </a:pPr>
            <a:r>
              <a:rPr lang="en-US" sz="2000" dirty="0" smtClean="0"/>
              <a:t>A call </a:t>
            </a:r>
          </a:p>
          <a:p>
            <a:pPr marL="342900" indent="-342900">
              <a:buFont typeface="Wingdings" pitchFamily="2" charset="2"/>
              <a:buChar char="v"/>
            </a:pPr>
            <a:r>
              <a:rPr lang="en-US" sz="2000" dirty="0" smtClean="0"/>
              <a:t>A text</a:t>
            </a:r>
          </a:p>
          <a:p>
            <a:pPr marL="342900" indent="-342900">
              <a:buFont typeface="Wingdings" pitchFamily="2" charset="2"/>
              <a:buChar char="v"/>
            </a:pPr>
            <a:r>
              <a:rPr lang="en-US" sz="2000" dirty="0" smtClean="0"/>
              <a:t>Inbox on LinkedIn </a:t>
            </a:r>
          </a:p>
          <a:p>
            <a:pPr marL="342900" indent="-342900">
              <a:buFont typeface="Wingdings" pitchFamily="2" charset="2"/>
              <a:buChar char="v"/>
            </a:pPr>
            <a:r>
              <a:rPr lang="en-US" sz="2000" dirty="0" smtClean="0"/>
              <a:t>An email</a:t>
            </a:r>
          </a:p>
          <a:p>
            <a:pPr marL="342900" indent="-342900">
              <a:buFont typeface="Wingdings" pitchFamily="2" charset="2"/>
              <a:buChar char="v"/>
            </a:pPr>
            <a:r>
              <a:rPr lang="en-US" sz="2000" dirty="0" smtClean="0"/>
              <a:t>Snail mail </a:t>
            </a:r>
          </a:p>
          <a:p>
            <a:pPr marL="342900" indent="-342900">
              <a:buFont typeface="Arial" pitchFamily="34" charset="0"/>
              <a:buChar char="•"/>
            </a:pPr>
            <a:endParaRPr lang="en-US" sz="2000" dirty="0"/>
          </a:p>
          <a:p>
            <a:r>
              <a:rPr lang="en-US" sz="2000" dirty="0" smtClean="0"/>
              <a:t>Use whatever your preferred communication channel is to </a:t>
            </a:r>
            <a:r>
              <a:rPr lang="en-US" sz="2000" dirty="0" smtClean="0"/>
              <a:t>connect with me!</a:t>
            </a:r>
            <a:endParaRPr lang="en-US" sz="2000" dirty="0"/>
          </a:p>
        </p:txBody>
      </p:sp>
    </p:spTree>
    <p:extLst>
      <p:ext uri="{BB962C8B-B14F-4D97-AF65-F5344CB8AC3E}">
        <p14:creationId xmlns:p14="http://schemas.microsoft.com/office/powerpoint/2010/main" val="748716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966" y="245774"/>
            <a:ext cx="5327343" cy="584775"/>
          </a:xfrm>
          <a:prstGeom prst="rect">
            <a:avLst/>
          </a:prstGeom>
          <a:solidFill>
            <a:schemeClr val="bg1"/>
          </a:solidFill>
        </p:spPr>
        <p:txBody>
          <a:bodyPr wrap="square" rtlCol="0">
            <a:spAutoFit/>
          </a:bodyPr>
          <a:lstStyle/>
          <a:p>
            <a:r>
              <a:rPr lang="en-US" sz="3200" b="1" dirty="0" smtClean="0"/>
              <a:t>For these companies . . . </a:t>
            </a:r>
            <a:endParaRPr lang="en-US"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00" y="2191589"/>
            <a:ext cx="1337009"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81500"/>
            <a:ext cx="21145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1498" y="3037636"/>
            <a:ext cx="3062452" cy="84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000500"/>
            <a:ext cx="15621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2493" y="812714"/>
            <a:ext cx="2633964" cy="121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45774"/>
            <a:ext cx="30289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575" y="1143000"/>
            <a:ext cx="12668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3089" y="5687275"/>
            <a:ext cx="2532784"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55470" y="914400"/>
            <a:ext cx="3316489" cy="964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9097" y="5334000"/>
            <a:ext cx="1674093" cy="128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1200" y="1981200"/>
            <a:ext cx="2076450" cy="133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5805" y="5649752"/>
            <a:ext cx="4048125" cy="82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70243" y="4038600"/>
            <a:ext cx="2725757" cy="114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0500" y="3276842"/>
            <a:ext cx="163830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00825" y="2228850"/>
            <a:ext cx="16192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81225" y="3467100"/>
            <a:ext cx="162877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6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966" y="245774"/>
            <a:ext cx="5812834" cy="584775"/>
          </a:xfrm>
          <a:prstGeom prst="rect">
            <a:avLst/>
          </a:prstGeom>
          <a:solidFill>
            <a:schemeClr val="bg1"/>
          </a:solidFill>
        </p:spPr>
        <p:txBody>
          <a:bodyPr wrap="square" rtlCol="0">
            <a:spAutoFit/>
          </a:bodyPr>
          <a:lstStyle/>
          <a:p>
            <a:r>
              <a:rPr lang="en-US" sz="3200" b="1" dirty="0" smtClean="0"/>
              <a:t>Using these tools . . . </a:t>
            </a:r>
            <a:endParaRPr lang="en-US" sz="3200" b="1"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343400"/>
            <a:ext cx="2159318" cy="1112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92" y="1029494"/>
            <a:ext cx="3886200" cy="116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810" y="590550"/>
            <a:ext cx="20955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640062"/>
            <a:ext cx="4455005" cy="88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2651887"/>
            <a:ext cx="2590800" cy="123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2162175"/>
            <a:ext cx="23812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726" y="4374538"/>
            <a:ext cx="3766185" cy="102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5715000"/>
            <a:ext cx="3886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2438400"/>
            <a:ext cx="1758043" cy="1515438"/>
          </a:xfrm>
          <a:prstGeom prst="rect">
            <a:avLst/>
          </a:prstGeom>
        </p:spPr>
      </p:pic>
      <p:pic>
        <p:nvPicPr>
          <p:cNvPr id="206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0833" y="3810000"/>
            <a:ext cx="2269792" cy="170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4"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1041114"/>
            <a:ext cx="12954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924175"/>
            <a:ext cx="12954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18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366" y="245774"/>
            <a:ext cx="8632234" cy="584775"/>
          </a:xfrm>
          <a:prstGeom prst="rect">
            <a:avLst/>
          </a:prstGeom>
          <a:noFill/>
        </p:spPr>
        <p:txBody>
          <a:bodyPr wrap="square" rtlCol="0">
            <a:spAutoFit/>
          </a:bodyPr>
          <a:lstStyle/>
          <a:p>
            <a:r>
              <a:rPr lang="en-US" sz="3200" b="1" dirty="0" smtClean="0"/>
              <a:t>When I’m not designing, I’m doing this . . . </a:t>
            </a:r>
            <a:endParaRPr lang="en-US" sz="3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1" y="1129152"/>
            <a:ext cx="3200399" cy="4754880"/>
          </a:xfrm>
          <a:prstGeom prst="rect">
            <a:avLst/>
          </a:prstGeom>
          <a:ln w="28575">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149594"/>
            <a:ext cx="3244669" cy="4734438"/>
          </a:xfrm>
          <a:prstGeom prst="rect">
            <a:avLst/>
          </a:prstGeom>
          <a:ln w="28575">
            <a:solidFill>
              <a:schemeClr val="tx1"/>
            </a:solidFill>
          </a:ln>
        </p:spPr>
      </p:pic>
      <p:sp>
        <p:nvSpPr>
          <p:cNvPr id="8" name="TextBox 7"/>
          <p:cNvSpPr txBox="1"/>
          <p:nvPr/>
        </p:nvSpPr>
        <p:spPr>
          <a:xfrm>
            <a:off x="5132684" y="6044625"/>
            <a:ext cx="2988786" cy="584775"/>
          </a:xfrm>
          <a:prstGeom prst="rect">
            <a:avLst/>
          </a:prstGeom>
          <a:noFill/>
        </p:spPr>
        <p:txBody>
          <a:bodyPr wrap="square" rtlCol="0">
            <a:spAutoFit/>
          </a:bodyPr>
          <a:lstStyle/>
          <a:p>
            <a:r>
              <a:rPr lang="en-US" sz="3200" b="1" dirty="0" smtClean="0"/>
              <a:t>. . . </a:t>
            </a:r>
            <a:r>
              <a:rPr lang="en-US" sz="3200" b="1" dirty="0"/>
              <a:t>a</a:t>
            </a:r>
            <a:r>
              <a:rPr lang="en-US" sz="3200" b="1" dirty="0" smtClean="0"/>
              <a:t>nd this. </a:t>
            </a:r>
            <a:endParaRPr lang="en-US" sz="3200" b="1" dirty="0"/>
          </a:p>
        </p:txBody>
      </p:sp>
    </p:spTree>
    <p:extLst>
      <p:ext uri="{BB962C8B-B14F-4D97-AF65-F5344CB8AC3E}">
        <p14:creationId xmlns:p14="http://schemas.microsoft.com/office/powerpoint/2010/main" val="170441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8000"/>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46810" y="3863876"/>
            <a:ext cx="6934200" cy="2308324"/>
          </a:xfrm>
          <a:prstGeom prst="rect">
            <a:avLst/>
          </a:prstGeom>
          <a:noFill/>
        </p:spPr>
        <p:txBody>
          <a:bodyPr wrap="square" rtlCol="0">
            <a:spAutoFit/>
          </a:bodyPr>
          <a:lstStyle/>
          <a:p>
            <a:pPr algn="ctr"/>
            <a:r>
              <a:rPr lang="en-US" sz="3600" b="1" dirty="0" smtClean="0">
                <a:solidFill>
                  <a:schemeClr val="tx1">
                    <a:lumMod val="75000"/>
                    <a:lumOff val="25000"/>
                  </a:schemeClr>
                </a:solidFill>
                <a:effectLst>
                  <a:outerShdw blurRad="38100" dist="38100" dir="2700000" algn="tl">
                    <a:srgbClr val="000000">
                      <a:alpha val="43137"/>
                    </a:srgbClr>
                  </a:outerShdw>
                </a:effectLst>
              </a:rPr>
              <a:t>To inspire performance excellence and leave a legacy of enhanced processes wherever I go.</a:t>
            </a:r>
            <a:endParaRPr 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5" name="Title 4"/>
          <p:cNvSpPr>
            <a:spLocks noGrp="1"/>
          </p:cNvSpPr>
          <p:nvPr>
            <p:ph type="title"/>
          </p:nvPr>
        </p:nvSpPr>
        <p:spPr/>
        <p:txBody>
          <a:bodyPr/>
          <a:lstStyle/>
          <a:p>
            <a:r>
              <a:rPr lang="en-US" b="1" dirty="0" smtClean="0">
                <a:solidFill>
                  <a:schemeClr val="tx2"/>
                </a:solidFill>
                <a:effectLst>
                  <a:outerShdw blurRad="38100" dist="38100" dir="2700000" algn="tl">
                    <a:srgbClr val="000000">
                      <a:alpha val="43137"/>
                    </a:srgbClr>
                  </a:outerShdw>
                </a:effectLst>
              </a:rPr>
              <a:t>My Mission</a:t>
            </a: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19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6" presetClass="emph" presetSubtype="0" fill="hold" grpId="0" nodeType="afterEffect">
                                  <p:stCondLst>
                                    <p:cond delay="0"/>
                                  </p:stCondLst>
                                  <p:childTnLst>
                                    <p:animScale>
                                      <p:cBhvr>
                                        <p:cTn id="13"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I’ve done all these things many times over many years. . . </a:t>
            </a:r>
            <a:endParaRPr lang="en-US" dirty="0"/>
          </a:p>
        </p:txBody>
      </p:sp>
      <p:sp>
        <p:nvSpPr>
          <p:cNvPr id="4" name="Title 3"/>
          <p:cNvSpPr>
            <a:spLocks noGrp="1"/>
          </p:cNvSpPr>
          <p:nvPr>
            <p:ph type="title"/>
          </p:nvPr>
        </p:nvSpPr>
        <p:spPr/>
        <p:txBody>
          <a:bodyPr/>
          <a:lstStyle/>
          <a:p>
            <a:r>
              <a:rPr lang="en-US" dirty="0" smtClean="0"/>
              <a:t>Core competencies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4514070"/>
              </p:ext>
            </p:extLst>
          </p:nvPr>
        </p:nvGraphicFramePr>
        <p:xfrm>
          <a:off x="3581400" y="381000"/>
          <a:ext cx="5257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069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Steps to Professional Maturity</a:t>
            </a:r>
            <a:endParaRPr lang="en-US" dirty="0"/>
          </a:p>
        </p:txBody>
      </p:sp>
      <p:sp>
        <p:nvSpPr>
          <p:cNvPr id="5" name="TextBox 4"/>
          <p:cNvSpPr txBox="1"/>
          <p:nvPr/>
        </p:nvSpPr>
        <p:spPr>
          <a:xfrm>
            <a:off x="369570" y="4953000"/>
            <a:ext cx="11430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smtClean="0"/>
              <a:t>The Teacher</a:t>
            </a:r>
            <a:endParaRPr lang="en-US" b="1" dirty="0"/>
          </a:p>
        </p:txBody>
      </p:sp>
      <p:sp>
        <p:nvSpPr>
          <p:cNvPr id="6" name="TextBox 5"/>
          <p:cNvSpPr txBox="1"/>
          <p:nvPr/>
        </p:nvSpPr>
        <p:spPr>
          <a:xfrm>
            <a:off x="2141220" y="4495800"/>
            <a:ext cx="1066800"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smtClean="0"/>
              <a:t>The Learner</a:t>
            </a:r>
          </a:p>
        </p:txBody>
      </p:sp>
      <p:sp>
        <p:nvSpPr>
          <p:cNvPr id="7" name="TextBox 6"/>
          <p:cNvSpPr txBox="1"/>
          <p:nvPr/>
        </p:nvSpPr>
        <p:spPr>
          <a:xfrm>
            <a:off x="3962400" y="4038600"/>
            <a:ext cx="990600"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b="1" dirty="0" smtClean="0"/>
              <a:t>The Coach</a:t>
            </a:r>
            <a:endParaRPr lang="en-US" b="1" dirty="0"/>
          </a:p>
        </p:txBody>
      </p:sp>
      <p:sp>
        <p:nvSpPr>
          <p:cNvPr id="8" name="TextBox 7"/>
          <p:cNvSpPr txBox="1"/>
          <p:nvPr/>
        </p:nvSpPr>
        <p:spPr>
          <a:xfrm>
            <a:off x="5638800" y="3602089"/>
            <a:ext cx="11430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b="1" dirty="0" smtClean="0"/>
              <a:t>The Reporter</a:t>
            </a:r>
            <a:endParaRPr lang="en-US" b="1" dirty="0"/>
          </a:p>
        </p:txBody>
      </p:sp>
      <p:sp>
        <p:nvSpPr>
          <p:cNvPr id="9" name="TextBox 8"/>
          <p:cNvSpPr txBox="1"/>
          <p:nvPr/>
        </p:nvSpPr>
        <p:spPr>
          <a:xfrm>
            <a:off x="7543800" y="3163669"/>
            <a:ext cx="1295400"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b="1" dirty="0" smtClean="0"/>
              <a:t>The Designer</a:t>
            </a:r>
            <a:endParaRPr lang="en-US" b="1" dirty="0"/>
          </a:p>
        </p:txBody>
      </p:sp>
      <p:graphicFrame>
        <p:nvGraphicFramePr>
          <p:cNvPr id="10" name="Diagram 9"/>
          <p:cNvGraphicFramePr/>
          <p:nvPr>
            <p:extLst>
              <p:ext uri="{D42A27DB-BD31-4B8C-83A1-F6EECF244321}">
                <p14:modId xmlns:p14="http://schemas.microsoft.com/office/powerpoint/2010/main" val="4034845085"/>
              </p:ext>
            </p:extLst>
          </p:nvPr>
        </p:nvGraphicFramePr>
        <p:xfrm>
          <a:off x="228600" y="3505200"/>
          <a:ext cx="870585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Notched Right Arrow 11"/>
          <p:cNvSpPr/>
          <p:nvPr/>
        </p:nvSpPr>
        <p:spPr>
          <a:xfrm>
            <a:off x="152400" y="2057400"/>
            <a:ext cx="8763000" cy="95386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69845" y="2072669"/>
            <a:ext cx="377571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5400" b="1" dirty="0" smtClean="0"/>
              <a:t>The Writer</a:t>
            </a:r>
            <a:endParaRPr lang="en-US" sz="5400" b="1" dirty="0"/>
          </a:p>
        </p:txBody>
      </p:sp>
      <p:sp>
        <p:nvSpPr>
          <p:cNvPr id="11" name="Title 1"/>
          <p:cNvSpPr txBox="1">
            <a:spLocks/>
          </p:cNvSpPr>
          <p:nvPr/>
        </p:nvSpPr>
        <p:spPr>
          <a:xfrm>
            <a:off x="3558540" y="6096000"/>
            <a:ext cx="5509260" cy="6858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r>
              <a:rPr lang="en-US" dirty="0" smtClean="0"/>
              <a:t>This is how I grew . . .</a:t>
            </a:r>
            <a:endParaRPr lang="en-US" dirty="0"/>
          </a:p>
        </p:txBody>
      </p:sp>
    </p:spTree>
    <p:extLst>
      <p:ext uri="{BB962C8B-B14F-4D97-AF65-F5344CB8AC3E}">
        <p14:creationId xmlns:p14="http://schemas.microsoft.com/office/powerpoint/2010/main" val="375102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750"/>
                                        <p:tgtEl>
                                          <p:spTgt spid="10"/>
                                        </p:tgtEl>
                                      </p:cBhvr>
                                    </p:animEffect>
                                  </p:childTnLst>
                                </p:cTn>
                              </p:par>
                            </p:childTnLst>
                          </p:cTn>
                        </p:par>
                        <p:par>
                          <p:cTn id="12" fill="hold">
                            <p:stCondLst>
                              <p:cond delay="1250"/>
                            </p:stCondLst>
                            <p:childTnLst>
                              <p:par>
                                <p:cTn id="13" presetID="34" presetClass="emph" presetSubtype="0" fill="hold" grpId="0"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1"/>
                                        </p:tgtEl>
                                        <p:attrNameLst>
                                          <p:attrName>ppt_x</p:attrName>
                                          <p:attrName>ppt_y</p:attrName>
                                        </p:attrNameLst>
                                      </p:cBhvr>
                                    </p:animMotion>
                                    <p:animRot by="1500000">
                                      <p:cBhvr>
                                        <p:cTn id="15" dur="125" fill="hold">
                                          <p:stCondLst>
                                            <p:cond delay="0"/>
                                          </p:stCondLst>
                                        </p:cTn>
                                        <p:tgtEl>
                                          <p:spTgt spid="11"/>
                                        </p:tgtEl>
                                        <p:attrNameLst>
                                          <p:attrName>r</p:attrName>
                                        </p:attrNameLst>
                                      </p:cBhvr>
                                    </p:animRot>
                                    <p:animRot by="-1500000">
                                      <p:cBhvr>
                                        <p:cTn id="16" dur="125" fill="hold">
                                          <p:stCondLst>
                                            <p:cond delay="125"/>
                                          </p:stCondLst>
                                        </p:cTn>
                                        <p:tgtEl>
                                          <p:spTgt spid="11"/>
                                        </p:tgtEl>
                                        <p:attrNameLst>
                                          <p:attrName>r</p:attrName>
                                        </p:attrNameLst>
                                      </p:cBhvr>
                                    </p:animRot>
                                    <p:animRot by="-1500000">
                                      <p:cBhvr>
                                        <p:cTn id="17" dur="125" fill="hold">
                                          <p:stCondLst>
                                            <p:cond delay="250"/>
                                          </p:stCondLst>
                                        </p:cTn>
                                        <p:tgtEl>
                                          <p:spTgt spid="11"/>
                                        </p:tgtEl>
                                        <p:attrNameLst>
                                          <p:attrName>r</p:attrName>
                                        </p:attrNameLst>
                                      </p:cBhvr>
                                    </p:animRot>
                                    <p:animRot by="1500000">
                                      <p:cBhvr>
                                        <p:cTn id="18"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0</TotalTime>
  <Words>1710</Words>
  <Application>Microsoft Office PowerPoint</Application>
  <PresentationFormat>On-screen Show (4:3)</PresentationFormat>
  <Paragraphs>146</Paragraphs>
  <Slides>34</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Apothecary</vt:lpstr>
      <vt:lpstr>Document</vt:lpstr>
      <vt:lpstr>Tammy Knoll-Anderson, MS, ITIL Senior Instructional Design</vt:lpstr>
      <vt:lpstr>PowerPoint Presentation</vt:lpstr>
      <vt:lpstr>PowerPoint Presentation</vt:lpstr>
      <vt:lpstr>PowerPoint Presentation</vt:lpstr>
      <vt:lpstr>PowerPoint Presentation</vt:lpstr>
      <vt:lpstr>PowerPoint Presentation</vt:lpstr>
      <vt:lpstr>My Mission</vt:lpstr>
      <vt:lpstr>Core competencies</vt:lpstr>
      <vt:lpstr>Steps to Professional Maturity</vt:lpstr>
      <vt:lpstr>PowerPoint Presentation</vt:lpstr>
      <vt:lpstr>PowerPoint Presentation</vt:lpstr>
      <vt:lpstr>PowerPoint Presentation</vt:lpstr>
      <vt:lpstr>1998 The Learner</vt:lpstr>
      <vt:lpstr>PowerPoint Presentation</vt:lpstr>
      <vt:lpstr>PowerPoint Presentation</vt:lpstr>
      <vt:lpstr>The PwC Years: 2002 –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The designer</vt:lpstr>
      <vt:lpstr>Independent contractor – b wyze solutions</vt:lpstr>
      <vt:lpstr>PowerPoint Presentation</vt:lpstr>
      <vt:lpstr>DiSC - Inspirational profile</vt:lpstr>
      <vt:lpstr>PowerPoint Presentation</vt:lpstr>
      <vt:lpstr>PowerPoint Presentation</vt:lpstr>
      <vt:lpstr>PowerPoint Presentation</vt:lpstr>
      <vt:lpstr>PowerPoint Presentation</vt:lpstr>
      <vt:lpstr>PowerPoint Presentation</vt:lpstr>
      <vt:lpstr>Want to CONNECT?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2013-06-06T21:38:18Z</dcterms:created>
  <dcterms:modified xsi:type="dcterms:W3CDTF">2014-07-06T19:03:28Z</dcterms:modified>
</cp:coreProperties>
</file>